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1"/>
  </p:notesMasterIdLst>
  <p:sldIdLst>
    <p:sldId id="350" r:id="rId5"/>
    <p:sldId id="351" r:id="rId6"/>
    <p:sldId id="417" r:id="rId7"/>
    <p:sldId id="352" r:id="rId8"/>
    <p:sldId id="404" r:id="rId9"/>
    <p:sldId id="405" r:id="rId10"/>
    <p:sldId id="406" r:id="rId11"/>
    <p:sldId id="358" r:id="rId12"/>
    <p:sldId id="416" r:id="rId13"/>
    <p:sldId id="418" r:id="rId14"/>
    <p:sldId id="423" r:id="rId15"/>
    <p:sldId id="424" r:id="rId16"/>
    <p:sldId id="419" r:id="rId17"/>
    <p:sldId id="422" r:id="rId18"/>
    <p:sldId id="421" r:id="rId19"/>
    <p:sldId id="362"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Equip" panose="02000503030000020004" pitchFamily="2" charset="77"/>
      <p:regular r:id="rId26"/>
      <p:bold r:id="rId27"/>
      <p:italic r:id="rId28"/>
      <p:boldItalic r:id="rId29"/>
    </p:embeddedFont>
    <p:embeddedFont>
      <p:font typeface="Equip Extended" panose="02000503030000020004" pitchFamily="2" charset="77"/>
      <p:regular r:id="rId30"/>
      <p:bold r:id="rId31"/>
      <p:italic r:id="rId32"/>
      <p:boldItalic r:id="rId33"/>
    </p:embeddedFont>
    <p:embeddedFont>
      <p:font typeface="Equip Extended ExtraBold" panose="02000503000000020004" pitchFamily="2" charset="77"/>
      <p:bold r:id="rId34"/>
      <p:italic r:id="rId35"/>
      <p:boldItalic r:id="rId36"/>
    </p:embeddedFont>
    <p:embeddedFont>
      <p:font typeface="Equip Extended Light" panose="02000503000000020004" pitchFamily="2" charset="77"/>
      <p:regular r:id="rId37"/>
      <p:italic r:id="rId38"/>
    </p:embeddedFont>
    <p:embeddedFont>
      <p:font typeface="Equip Extended Medium" panose="02000603000000020004" pitchFamily="2" charset="77"/>
      <p:regular r:id="rId39"/>
      <p:italic r:id="rId40"/>
    </p:embeddedFont>
    <p:embeddedFont>
      <p:font typeface="Equip Extended Thin" panose="02000503030000020004" pitchFamily="2" charset="77"/>
      <p:regular r:id="rId41"/>
      <p:italic r:id="rId42"/>
    </p:embeddedFont>
    <p:embeddedFont>
      <p:font typeface="Equip Light" panose="02000503000000020004" pitchFamily="2" charset="77"/>
      <p:regular r:id="rId43"/>
      <p:italic r:id="rId44"/>
    </p:embeddedFont>
    <p:embeddedFont>
      <p:font typeface="Equip Medium" panose="02000603000000020004" pitchFamily="2" charset="77"/>
      <p:regular r:id="rId45"/>
      <p:italic r:id="rId46"/>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94A7"/>
    <a:srgbClr val="00DBA9"/>
    <a:srgbClr val="EFF1F4"/>
    <a:srgbClr val="060320"/>
    <a:srgbClr val="131A4E"/>
    <a:srgbClr val="09294D"/>
    <a:srgbClr val="2E008B"/>
    <a:srgbClr val="8893A5"/>
    <a:srgbClr val="C4C9D2"/>
    <a:srgbClr val="869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426" autoAdjust="0"/>
    <p:restoredTop sz="96327"/>
  </p:normalViewPr>
  <p:slideViewPr>
    <p:cSldViewPr snapToGrid="0" snapToObjects="1">
      <p:cViewPr varScale="1">
        <p:scale>
          <a:sx n="224" d="100"/>
          <a:sy n="224" d="100"/>
        </p:scale>
        <p:origin x="4136" y="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8.fntdata"/><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0.fntdata"/><Relationship Id="rId44" Type="http://schemas.openxmlformats.org/officeDocument/2006/relationships/font" Target="fonts/font2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font" Target="fonts/font25.fntdata"/><Relationship Id="rId20" Type="http://schemas.openxmlformats.org/officeDocument/2006/relationships/slide" Target="slides/slide16.xml"/><Relationship Id="rId41" Type="http://schemas.openxmlformats.org/officeDocument/2006/relationships/font" Target="fonts/font20.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10/16/23</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Tree>
    <p:extLst>
      <p:ext uri="{BB962C8B-B14F-4D97-AF65-F5344CB8AC3E}">
        <p14:creationId xmlns:p14="http://schemas.microsoft.com/office/powerpoint/2010/main" val="1106818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Tree>
    <p:extLst>
      <p:ext uri="{BB962C8B-B14F-4D97-AF65-F5344CB8AC3E}">
        <p14:creationId xmlns:p14="http://schemas.microsoft.com/office/powerpoint/2010/main" val="39977626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GB"/>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GB"/>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GB"/>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GB"/>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GB"/>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GB"/>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GB"/>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7" name="Rectangle 16">
            <a:extLst>
              <a:ext uri="{FF2B5EF4-FFF2-40B4-BE49-F238E27FC236}">
                <a16:creationId xmlns:a16="http://schemas.microsoft.com/office/drawing/2014/main" id="{74B96CD7-A210-6842-8242-FF15C9F6856E}"/>
              </a:ext>
            </a:extLst>
          </p:cNvPr>
          <p:cNvSpPr/>
          <p:nvPr userDrawn="1"/>
        </p:nvSpPr>
        <p:spPr>
          <a:xfrm>
            <a:off x="46151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8" name="Rectangle 17">
            <a:extLst>
              <a:ext uri="{FF2B5EF4-FFF2-40B4-BE49-F238E27FC236}">
                <a16:creationId xmlns:a16="http://schemas.microsoft.com/office/drawing/2014/main" id="{B18DB5B3-B5A1-EB41-9AF4-AEF80DF21EE6}"/>
              </a:ext>
            </a:extLst>
          </p:cNvPr>
          <p:cNvSpPr/>
          <p:nvPr userDrawn="1"/>
        </p:nvSpPr>
        <p:spPr>
          <a:xfrm>
            <a:off x="81503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Rectangle 41">
            <a:extLst>
              <a:ext uri="{FF2B5EF4-FFF2-40B4-BE49-F238E27FC236}">
                <a16:creationId xmlns:a16="http://schemas.microsoft.com/office/drawing/2014/main" id="{FA0D017E-D97C-8642-8A03-2950DADD2ECE}"/>
              </a:ext>
            </a:extLst>
          </p:cNvPr>
          <p:cNvSpPr/>
          <p:nvPr userDrawn="1"/>
        </p:nvSpPr>
        <p:spPr>
          <a:xfrm>
            <a:off x="46151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3" name="Rectangle 42">
            <a:extLst>
              <a:ext uri="{FF2B5EF4-FFF2-40B4-BE49-F238E27FC236}">
                <a16:creationId xmlns:a16="http://schemas.microsoft.com/office/drawing/2014/main" id="{22A51CC3-64A0-CB48-91FD-0188311BF8AA}"/>
              </a:ext>
            </a:extLst>
          </p:cNvPr>
          <p:cNvSpPr/>
          <p:nvPr userDrawn="1"/>
        </p:nvSpPr>
        <p:spPr>
          <a:xfrm>
            <a:off x="81503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187708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7" name="Rectangle 26">
            <a:extLst>
              <a:ext uri="{FF2B5EF4-FFF2-40B4-BE49-F238E27FC236}">
                <a16:creationId xmlns:a16="http://schemas.microsoft.com/office/drawing/2014/main" id="{7BCC5D30-B1E9-A341-B81B-D994ED074EE3}"/>
              </a:ext>
            </a:extLst>
          </p:cNvPr>
          <p:cNvSpPr/>
          <p:nvPr userDrawn="1"/>
        </p:nvSpPr>
        <p:spPr>
          <a:xfrm>
            <a:off x="6382796" y="159596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38" name="Rectangle 37">
            <a:extLst>
              <a:ext uri="{FF2B5EF4-FFF2-40B4-BE49-F238E27FC236}">
                <a16:creationId xmlns:a16="http://schemas.microsoft.com/office/drawing/2014/main" id="{A56803FD-895D-284D-821A-5702C6D5B89E}"/>
              </a:ext>
            </a:extLst>
          </p:cNvPr>
          <p:cNvSpPr/>
          <p:nvPr userDrawn="1"/>
        </p:nvSpPr>
        <p:spPr>
          <a:xfrm>
            <a:off x="6382794"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6554685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0169647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2189439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FC80696-FAF8-7A43-A227-9407CAA5A0D1}" type="datetimeFigureOut">
              <a:rPr lang="en-PT" smtClean="0"/>
              <a:pPr/>
              <a:t>10/16/23</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1" r:id="rId17"/>
    <p:sldLayoutId id="2147483696" r:id="rId18"/>
    <p:sldLayoutId id="2147483733" r:id="rId19"/>
    <p:sldLayoutId id="2147483701" r:id="rId20"/>
    <p:sldLayoutId id="2147483702" r:id="rId21"/>
    <p:sldLayoutId id="2147483703" r:id="rId22"/>
    <p:sldLayoutId id="2147483711" r:id="rId23"/>
    <p:sldLayoutId id="2147483712" r:id="rId24"/>
    <p:sldLayoutId id="2147483707" r:id="rId25"/>
    <p:sldLayoutId id="2147483708" r:id="rId26"/>
    <p:sldLayoutId id="2147483705" r:id="rId27"/>
    <p:sldLayoutId id="2147483706" r:id="rId28"/>
    <p:sldLayoutId id="2147483709" r:id="rId29"/>
    <p:sldLayoutId id="2147483710" r:id="rId30"/>
    <p:sldLayoutId id="2147483685" r:id="rId31"/>
    <p:sldLayoutId id="2147483719" r:id="rId32"/>
    <p:sldLayoutId id="2147483681" r:id="rId33"/>
    <p:sldLayoutId id="2147483740" r:id="rId34"/>
    <p:sldLayoutId id="2147483678" r:id="rId35"/>
    <p:sldLayoutId id="2147483720" r:id="rId36"/>
    <p:sldLayoutId id="2147483679" r:id="rId37"/>
    <p:sldLayoutId id="2147483680" r:id="rId38"/>
    <p:sldLayoutId id="2147483715" r:id="rId39"/>
    <p:sldLayoutId id="2147483716" r:id="rId40"/>
    <p:sldLayoutId id="2147483717" r:id="rId41"/>
    <p:sldLayoutId id="2147483722" r:id="rId42"/>
    <p:sldLayoutId id="2147483723" r:id="rId43"/>
    <p:sldLayoutId id="2147483727" r:id="rId44"/>
    <p:sldLayoutId id="2147483724" r:id="rId45"/>
    <p:sldLayoutId id="2147483736" r:id="rId46"/>
    <p:sldLayoutId id="2147483725" r:id="rId47"/>
    <p:sldLayoutId id="2147483726" r:id="rId48"/>
    <p:sldLayoutId id="2147483737" r:id="rId49"/>
    <p:sldLayoutId id="2147483721" r:id="rId50"/>
    <p:sldLayoutId id="2147483686" r:id="rId51"/>
    <p:sldLayoutId id="2147483687" r:id="rId52"/>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hyperlink" Target="https://www.docker.com/play-with-docker/" TargetMode="External"/><Relationship Id="rId3" Type="http://schemas.openxmlformats.org/officeDocument/2006/relationships/hyperlink" Target="https://codeforces.com/problemset?order=BY_RATING_DESC" TargetMode="External"/><Relationship Id="rId7" Type="http://schemas.openxmlformats.org/officeDocument/2006/relationships/hyperlink" Target="https://flexboxfroggy.com/" TargetMode="External"/><Relationship Id="rId2" Type="http://schemas.openxmlformats.org/officeDocument/2006/relationships/hyperlink" Target="https://adventofcode.com/" TargetMode="External"/><Relationship Id="rId1" Type="http://schemas.openxmlformats.org/officeDocument/2006/relationships/slideLayout" Target="../slideLayouts/slideLayout4.xml"/><Relationship Id="rId6" Type="http://schemas.openxmlformats.org/officeDocument/2006/relationships/hyperlink" Target="https://cssbattle.dev/" TargetMode="External"/><Relationship Id="rId5" Type="http://schemas.openxmlformats.org/officeDocument/2006/relationships/hyperlink" Target="https://www.openvim.com/" TargetMode="External"/><Relationship Id="rId4" Type="http://schemas.openxmlformats.org/officeDocument/2006/relationships/hyperlink" Target="https://www.hackerrank.com/domains/shell" TargetMode="External"/><Relationship Id="rId9" Type="http://schemas.openxmlformats.org/officeDocument/2006/relationships/hyperlink" Target="https://training.play-with-kubernetes.com/kubernetes-workshop/"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hebu/MariusLaboratory" TargetMode="External"/><Relationship Id="rId2" Type="http://schemas.openxmlformats.org/officeDocument/2006/relationships/hyperlink" Target="https://github.com/ghebu/noaptea-companiilor22" TargetMode="External"/><Relationship Id="rId1" Type="http://schemas.openxmlformats.org/officeDocument/2006/relationships/slideLayout" Target="../slideLayouts/slideLayout13.xml"/><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landscape.cncf.io/" TargetMode="External"/><Relationship Id="rId2" Type="http://schemas.openxmlformats.org/officeDocument/2006/relationships/hyperlink" Target="https://roadmap.sh/devops"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aws.amazon.com/security/security-bulletins/?card-body.sort-by=item.additionalFields.bulletinDateSort&amp;card-body.sort-order=desc&amp;awsf.bulletins-year=year%232009%7Cyear%232022&amp;awsf.bulletins-flag=*all" TargetMode="External"/><Relationship Id="rId2" Type="http://schemas.openxmlformats.org/officeDocument/2006/relationships/hyperlink" Target="https://docs.aws.amazon.com/wellarchitected/latest/security-pillar/shared-responsibility.html" TargetMode="Externa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5275-17A3-474C-9F7F-D4534485A6C2}"/>
              </a:ext>
            </a:extLst>
          </p:cNvPr>
          <p:cNvSpPr>
            <a:spLocks noGrp="1"/>
          </p:cNvSpPr>
          <p:nvPr>
            <p:ph type="title"/>
          </p:nvPr>
        </p:nvSpPr>
        <p:spPr>
          <a:xfrm>
            <a:off x="947437" y="1800809"/>
            <a:ext cx="11244563" cy="1452449"/>
          </a:xfrm>
        </p:spPr>
        <p:txBody>
          <a:bodyPr/>
          <a:lstStyle/>
          <a:p>
            <a:r>
              <a:rPr lang="en-US" sz="6000" dirty="0"/>
              <a:t>Introduction To DevOps</a:t>
            </a:r>
            <a:endParaRPr lang="en-PT" sz="6000"/>
          </a:p>
        </p:txBody>
      </p:sp>
    </p:spTree>
    <p:extLst>
      <p:ext uri="{BB962C8B-B14F-4D97-AF65-F5344CB8AC3E}">
        <p14:creationId xmlns:p14="http://schemas.microsoft.com/office/powerpoint/2010/main" val="711272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FAB44C-418E-634C-6141-E488B1363709}"/>
              </a:ext>
            </a:extLst>
          </p:cNvPr>
          <p:cNvSpPr>
            <a:spLocks noGrp="1"/>
          </p:cNvSpPr>
          <p:nvPr>
            <p:ph type="title"/>
          </p:nvPr>
        </p:nvSpPr>
        <p:spPr>
          <a:xfrm>
            <a:off x="9253594" y="304695"/>
            <a:ext cx="10905066" cy="1135737"/>
          </a:xfrm>
        </p:spPr>
        <p:txBody>
          <a:bodyPr vert="horz" lIns="91440" tIns="45720" rIns="91440" bIns="45720" rtlCol="0" anchor="ctr">
            <a:normAutofit/>
          </a:bodyPr>
          <a:lstStyle/>
          <a:p>
            <a:pPr>
              <a:lnSpc>
                <a:spcPct val="90000"/>
              </a:lnSpc>
            </a:pPr>
            <a:r>
              <a:rPr lang="en-US" sz="3000" kern="1200" dirty="0">
                <a:solidFill>
                  <a:schemeClr val="tx1"/>
                </a:solidFill>
                <a:latin typeface="+mj-lt"/>
                <a:ea typeface="+mj-ea"/>
                <a:cs typeface="+mj-cs"/>
              </a:rPr>
              <a:t>What is CICD?</a:t>
            </a:r>
          </a:p>
        </p:txBody>
      </p:sp>
      <p:pic>
        <p:nvPicPr>
          <p:cNvPr id="6" name="Picture 4" descr="Cicd lifecycle">
            <a:extLst>
              <a:ext uri="{FF2B5EF4-FFF2-40B4-BE49-F238E27FC236}">
                <a16:creationId xmlns:a16="http://schemas.microsoft.com/office/drawing/2014/main" id="{EFE402C6-A79E-0888-6C7D-907E560082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09786" y="1589878"/>
            <a:ext cx="6853431" cy="41634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C9C68ED-23E2-DB61-4191-D5DA027502E9}"/>
              </a:ext>
            </a:extLst>
          </p:cNvPr>
          <p:cNvSpPr txBox="1"/>
          <p:nvPr/>
        </p:nvSpPr>
        <p:spPr>
          <a:xfrm>
            <a:off x="398932" y="1514238"/>
            <a:ext cx="4810854" cy="5262979"/>
          </a:xfrm>
          <a:prstGeom prst="rect">
            <a:avLst/>
          </a:prstGeom>
          <a:noFill/>
        </p:spPr>
        <p:txBody>
          <a:bodyPr wrap="square" rtlCol="0">
            <a:spAutoFit/>
          </a:bodyPr>
          <a:lstStyle/>
          <a:p>
            <a:pPr algn="l"/>
            <a:r>
              <a:rPr lang="en-GB" sz="1600" b="1" i="0" dirty="0">
                <a:effectLst/>
                <a:cs typeface="Times New Roman" panose="02020603050405020304" pitchFamily="18" charset="0"/>
              </a:rPr>
              <a:t>CI - Continuous Improvement</a:t>
            </a:r>
          </a:p>
          <a:p>
            <a:pPr algn="l"/>
            <a:r>
              <a:rPr lang="en-GB" sz="1600" b="0" i="0" dirty="0">
                <a:effectLst/>
                <a:cs typeface="Times New Roman" panose="02020603050405020304" pitchFamily="18" charset="0"/>
              </a:rPr>
              <a:t>Continuous Improvement → is the part which takes care of shipping quality code fast by leveraging tests, builds all bundled in the magic of automation.</a:t>
            </a:r>
          </a:p>
          <a:p>
            <a:pPr algn="l"/>
            <a:endParaRPr lang="en-GB" sz="1600" b="0" i="0" dirty="0">
              <a:effectLst/>
              <a:cs typeface="Times New Roman" panose="02020603050405020304" pitchFamily="18" charset="0"/>
            </a:endParaRPr>
          </a:p>
          <a:p>
            <a:pPr algn="l"/>
            <a:r>
              <a:rPr lang="en-GB" sz="1600" b="1" i="0" dirty="0">
                <a:effectLst/>
                <a:cs typeface="Times New Roman" panose="02020603050405020304" pitchFamily="18" charset="0"/>
              </a:rPr>
              <a:t>CD - Continuous Deployment/Delivery</a:t>
            </a:r>
          </a:p>
          <a:p>
            <a:pPr algn="l"/>
            <a:r>
              <a:rPr lang="en-GB" sz="1600" b="0" i="0" dirty="0">
                <a:effectLst/>
                <a:cs typeface="Times New Roman" panose="02020603050405020304" pitchFamily="18" charset="0"/>
              </a:rPr>
              <a:t>Continuous Deployment → is the process of moving software that has been built and tested successfully into production.</a:t>
            </a:r>
          </a:p>
          <a:p>
            <a:pPr algn="l"/>
            <a:endParaRPr lang="en-GB" sz="1600" b="0" i="0" dirty="0">
              <a:effectLst/>
              <a:cs typeface="Times New Roman" panose="02020603050405020304" pitchFamily="18" charset="0"/>
            </a:endParaRPr>
          </a:p>
          <a:p>
            <a:pPr algn="l"/>
            <a:r>
              <a:rPr lang="en-GB" sz="1600" b="0" i="0" dirty="0">
                <a:effectLst/>
                <a:cs typeface="Times New Roman" panose="02020603050405020304" pitchFamily="18" charset="0"/>
              </a:rPr>
              <a:t>Continuous Delivery → is an approach which incorporates the concepts of continuous integration, automated testing and continuous deployment. </a:t>
            </a:r>
          </a:p>
          <a:p>
            <a:pPr algn="l"/>
            <a:endParaRPr lang="en-GB" sz="1600" dirty="0">
              <a:cs typeface="Times New Roman" panose="02020603050405020304" pitchFamily="18" charset="0"/>
            </a:endParaRPr>
          </a:p>
          <a:p>
            <a:pPr algn="l"/>
            <a:r>
              <a:rPr lang="en-GB" sz="1600" b="0" i="0" dirty="0">
                <a:effectLst/>
                <a:cs typeface="Times New Roman" panose="02020603050405020304" pitchFamily="18" charset="0"/>
              </a:rPr>
              <a:t>The difference between continuous delivery and deployment is that business teams may decide not to release software into production with continuous delivery due to various reasons.</a:t>
            </a:r>
          </a:p>
          <a:p>
            <a:endParaRPr lang="en-RO" sz="1600" dirty="0">
              <a:cs typeface="Times New Roman" panose="02020603050405020304" pitchFamily="18" charset="0"/>
            </a:endParaRPr>
          </a:p>
        </p:txBody>
      </p:sp>
    </p:spTree>
    <p:extLst>
      <p:ext uri="{BB962C8B-B14F-4D97-AF65-F5344CB8AC3E}">
        <p14:creationId xmlns:p14="http://schemas.microsoft.com/office/powerpoint/2010/main" val="2723153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a:xfrm>
            <a:off x="8669107" y="420787"/>
            <a:ext cx="9767782" cy="483850"/>
          </a:xfrm>
        </p:spPr>
        <p:txBody>
          <a:bodyPr/>
          <a:lstStyle/>
          <a:p>
            <a:r>
              <a:rPr lang="en-US" sz="3000" dirty="0"/>
              <a:t>Learning hacks</a:t>
            </a:r>
            <a:endParaRPr lang="en-PT" sz="3000"/>
          </a:p>
        </p:txBody>
      </p:sp>
      <p:sp>
        <p:nvSpPr>
          <p:cNvPr id="2" name="TextBox 1">
            <a:extLst>
              <a:ext uri="{FF2B5EF4-FFF2-40B4-BE49-F238E27FC236}">
                <a16:creationId xmlns:a16="http://schemas.microsoft.com/office/drawing/2014/main" id="{19338F24-E3CF-4B31-E26B-534C115D25B0}"/>
              </a:ext>
            </a:extLst>
          </p:cNvPr>
          <p:cNvSpPr txBox="1"/>
          <p:nvPr/>
        </p:nvSpPr>
        <p:spPr>
          <a:xfrm>
            <a:off x="914400" y="1940011"/>
            <a:ext cx="8860631" cy="4708981"/>
          </a:xfrm>
          <a:prstGeom prst="rect">
            <a:avLst/>
          </a:prstGeom>
          <a:noFill/>
        </p:spPr>
        <p:txBody>
          <a:bodyPr wrap="none" rtlCol="0">
            <a:spAutoFit/>
          </a:bodyPr>
          <a:lstStyle/>
          <a:p>
            <a:pPr marL="342900" indent="-342900">
              <a:buFont typeface="Wingdings" pitchFamily="2" charset="2"/>
              <a:buChar char="§"/>
            </a:pPr>
            <a:r>
              <a:rPr lang="en-GB" dirty="0"/>
              <a:t>Participate in challenges  </a:t>
            </a:r>
          </a:p>
          <a:p>
            <a:pPr marL="742950" lvl="1" indent="-285750">
              <a:buFontTx/>
              <a:buChar char="-"/>
            </a:pPr>
            <a:r>
              <a:rPr lang="en-GB" dirty="0"/>
              <a:t> </a:t>
            </a:r>
            <a:r>
              <a:rPr lang="en-GB" dirty="0">
                <a:hlinkClick r:id="rId2"/>
              </a:rPr>
              <a:t>https://adventofcode.com/</a:t>
            </a:r>
            <a:endParaRPr lang="en-GB" dirty="0"/>
          </a:p>
          <a:p>
            <a:pPr marL="742950" lvl="1" indent="-285750">
              <a:buFontTx/>
              <a:buChar char="-"/>
            </a:pPr>
            <a:r>
              <a:rPr lang="en-GB" dirty="0"/>
              <a:t>capture the flag events</a:t>
            </a:r>
          </a:p>
          <a:p>
            <a:pPr marL="742950" lvl="1" indent="-285750">
              <a:buFontTx/>
              <a:buChar char="-"/>
            </a:pPr>
            <a:r>
              <a:rPr lang="en-GB" dirty="0">
                <a:hlinkClick r:id="rId3"/>
              </a:rPr>
              <a:t>https://codeforces.com/problemset?order=BY_RATING_DESC</a:t>
            </a:r>
            <a:r>
              <a:rPr lang="en-GB" dirty="0"/>
              <a:t> </a:t>
            </a:r>
          </a:p>
          <a:p>
            <a:pPr marL="285750" indent="-285750">
              <a:buFontTx/>
              <a:buChar char="-"/>
            </a:pPr>
            <a:endParaRPr lang="en-GB" dirty="0"/>
          </a:p>
          <a:p>
            <a:pPr marL="342900" indent="-342900">
              <a:buFont typeface="Wingdings" pitchFamily="2" charset="2"/>
              <a:buChar char="§"/>
            </a:pPr>
            <a:r>
              <a:rPr lang="en-GB" dirty="0"/>
              <a:t>Make it fun by playing games </a:t>
            </a:r>
            <a:r>
              <a:rPr lang="en-RO" dirty="0"/>
              <a:t> </a:t>
            </a:r>
          </a:p>
          <a:p>
            <a:pPr marL="742950" lvl="1" indent="-285750">
              <a:buFontTx/>
              <a:buChar char="-"/>
            </a:pPr>
            <a:r>
              <a:rPr lang="en-GB" dirty="0">
                <a:hlinkClick r:id="rId4"/>
              </a:rPr>
              <a:t>https://www.hackerrank.com/domains/shell</a:t>
            </a:r>
            <a:r>
              <a:rPr lang="en-GB" dirty="0"/>
              <a:t> </a:t>
            </a:r>
            <a:r>
              <a:rPr lang="en-GB" sz="1200" dirty="0"/>
              <a:t>(Linux)</a:t>
            </a:r>
            <a:endParaRPr lang="en-RO" sz="1200" dirty="0"/>
          </a:p>
          <a:p>
            <a:pPr marL="742950" lvl="1" indent="-285750">
              <a:buFontTx/>
              <a:buChar char="-"/>
            </a:pPr>
            <a:r>
              <a:rPr lang="en-GB" dirty="0">
                <a:hlinkClick r:id="rId5"/>
              </a:rPr>
              <a:t>https://www.openvim.com/</a:t>
            </a:r>
            <a:r>
              <a:rPr lang="en-RO" dirty="0"/>
              <a:t>  </a:t>
            </a:r>
            <a:r>
              <a:rPr lang="en-RO" sz="1200" dirty="0"/>
              <a:t>(VIM - Linux Text Editor)</a:t>
            </a:r>
          </a:p>
          <a:p>
            <a:pPr marL="742950" lvl="1" indent="-285750">
              <a:buFontTx/>
              <a:buChar char="-"/>
            </a:pPr>
            <a:r>
              <a:rPr lang="en-GB" dirty="0">
                <a:hlinkClick r:id="rId6"/>
              </a:rPr>
              <a:t>https://cssbattle.dev/</a:t>
            </a:r>
            <a:r>
              <a:rPr lang="en-RO" dirty="0"/>
              <a:t> or </a:t>
            </a:r>
            <a:r>
              <a:rPr lang="en-GB" dirty="0">
                <a:hlinkClick r:id="rId7"/>
              </a:rPr>
              <a:t>https://</a:t>
            </a:r>
            <a:r>
              <a:rPr lang="en-GB" dirty="0" err="1">
                <a:hlinkClick r:id="rId7"/>
              </a:rPr>
              <a:t>flexboxfroggy.com</a:t>
            </a:r>
            <a:r>
              <a:rPr lang="en-GB" dirty="0">
                <a:hlinkClick r:id="rId7"/>
              </a:rPr>
              <a:t>/  </a:t>
            </a:r>
            <a:r>
              <a:rPr lang="en-RO" sz="1200" dirty="0"/>
              <a:t>(CSS – Frontend)</a:t>
            </a:r>
          </a:p>
          <a:p>
            <a:pPr marL="285750" indent="-285750">
              <a:buFontTx/>
              <a:buChar char="-"/>
            </a:pPr>
            <a:endParaRPr lang="en-RO" dirty="0"/>
          </a:p>
          <a:p>
            <a:pPr marL="285750" indent="-285750">
              <a:buFont typeface="Wingdings" pitchFamily="2" charset="2"/>
              <a:buChar char="§"/>
            </a:pPr>
            <a:r>
              <a:rPr lang="en-RO" dirty="0"/>
              <a:t>Your system is powerful enough. Use free online sandboxes </a:t>
            </a:r>
          </a:p>
          <a:p>
            <a:pPr marL="742950" lvl="1" indent="-285750">
              <a:buFontTx/>
              <a:buChar char="-"/>
            </a:pPr>
            <a:r>
              <a:rPr lang="en-GB" dirty="0">
                <a:hlinkClick r:id="rId8"/>
              </a:rPr>
              <a:t>https://www.docker.com/play-with-docker/</a:t>
            </a:r>
            <a:r>
              <a:rPr lang="en-GB" dirty="0"/>
              <a:t> </a:t>
            </a:r>
            <a:r>
              <a:rPr lang="en-GB" sz="1200" dirty="0"/>
              <a:t>(Docker)</a:t>
            </a:r>
            <a:endParaRPr lang="en-RO" sz="1200" dirty="0"/>
          </a:p>
          <a:p>
            <a:pPr marL="742950" lvl="1" indent="-285750">
              <a:buFontTx/>
              <a:buChar char="-"/>
            </a:pPr>
            <a:r>
              <a:rPr lang="en-GB" dirty="0">
                <a:hlinkClick r:id="rId9"/>
              </a:rPr>
              <a:t>https://training.play-with-kubernetes.com/kubernetes-workshop/</a:t>
            </a:r>
            <a:r>
              <a:rPr lang="en-RO" dirty="0"/>
              <a:t> </a:t>
            </a:r>
            <a:r>
              <a:rPr lang="en-RO" sz="1200" dirty="0"/>
              <a:t>(Kubernetes)</a:t>
            </a:r>
          </a:p>
          <a:p>
            <a:pPr marL="742950" lvl="1" indent="-285750">
              <a:buFontTx/>
              <a:buChar char="-"/>
            </a:pPr>
            <a:endParaRPr lang="en-RO" sz="1200" dirty="0"/>
          </a:p>
          <a:p>
            <a:pPr lvl="1"/>
            <a:endParaRPr lang="en-RO" dirty="0"/>
          </a:p>
          <a:p>
            <a:pPr lvl="1"/>
            <a:endParaRPr lang="en-RO" dirty="0"/>
          </a:p>
          <a:p>
            <a:pPr marL="742950" lvl="1" indent="-285750">
              <a:buFontTx/>
              <a:buChar char="-"/>
            </a:pPr>
            <a:endParaRPr lang="en-RO" dirty="0"/>
          </a:p>
        </p:txBody>
      </p:sp>
      <p:sp>
        <p:nvSpPr>
          <p:cNvPr id="4" name="TextBox 3">
            <a:extLst>
              <a:ext uri="{FF2B5EF4-FFF2-40B4-BE49-F238E27FC236}">
                <a16:creationId xmlns:a16="http://schemas.microsoft.com/office/drawing/2014/main" id="{2EE39734-232D-831F-9AEF-0756F8E4FCDA}"/>
              </a:ext>
            </a:extLst>
          </p:cNvPr>
          <p:cNvSpPr txBox="1"/>
          <p:nvPr/>
        </p:nvSpPr>
        <p:spPr>
          <a:xfrm rot="18207672">
            <a:off x="9081700" y="4017501"/>
            <a:ext cx="1386662" cy="369332"/>
          </a:xfrm>
          <a:prstGeom prst="rect">
            <a:avLst/>
          </a:prstGeom>
          <a:noFill/>
        </p:spPr>
        <p:txBody>
          <a:bodyPr wrap="none" rtlCol="0">
            <a:spAutoFit/>
          </a:bodyPr>
          <a:lstStyle/>
          <a:p>
            <a:r>
              <a:rPr lang="en-RO" b="1" dirty="0">
                <a:solidFill>
                  <a:schemeClr val="tx2">
                    <a:lumMod val="50000"/>
                    <a:lumOff val="50000"/>
                  </a:schemeClr>
                </a:solidFill>
              </a:rPr>
              <a:t>Make it fun</a:t>
            </a:r>
          </a:p>
        </p:txBody>
      </p:sp>
      <p:sp>
        <p:nvSpPr>
          <p:cNvPr id="6" name="TextBox 5">
            <a:extLst>
              <a:ext uri="{FF2B5EF4-FFF2-40B4-BE49-F238E27FC236}">
                <a16:creationId xmlns:a16="http://schemas.microsoft.com/office/drawing/2014/main" id="{73D90B16-0FFB-A825-CF97-FB1703C80928}"/>
              </a:ext>
            </a:extLst>
          </p:cNvPr>
          <p:cNvSpPr txBox="1"/>
          <p:nvPr/>
        </p:nvSpPr>
        <p:spPr>
          <a:xfrm rot="1925731">
            <a:off x="3734318" y="5860633"/>
            <a:ext cx="1654620" cy="369332"/>
          </a:xfrm>
          <a:prstGeom prst="rect">
            <a:avLst/>
          </a:prstGeom>
          <a:noFill/>
        </p:spPr>
        <p:txBody>
          <a:bodyPr wrap="none" rtlCol="0">
            <a:spAutoFit/>
          </a:bodyPr>
          <a:lstStyle/>
          <a:p>
            <a:r>
              <a:rPr lang="en-RO" b="1" dirty="0">
                <a:solidFill>
                  <a:schemeClr val="tx2">
                    <a:lumMod val="50000"/>
                    <a:lumOff val="50000"/>
                  </a:schemeClr>
                </a:solidFill>
              </a:rPr>
              <a:t>Be consistent</a:t>
            </a:r>
          </a:p>
        </p:txBody>
      </p:sp>
      <p:sp>
        <p:nvSpPr>
          <p:cNvPr id="8" name="TextBox 7">
            <a:extLst>
              <a:ext uri="{FF2B5EF4-FFF2-40B4-BE49-F238E27FC236}">
                <a16:creationId xmlns:a16="http://schemas.microsoft.com/office/drawing/2014/main" id="{A92E053C-0F0B-0CA5-2214-4F0ED7801666}"/>
              </a:ext>
            </a:extLst>
          </p:cNvPr>
          <p:cNvSpPr txBox="1"/>
          <p:nvPr/>
        </p:nvSpPr>
        <p:spPr>
          <a:xfrm rot="20060404">
            <a:off x="5004835" y="1358932"/>
            <a:ext cx="2182329" cy="369332"/>
          </a:xfrm>
          <a:prstGeom prst="rect">
            <a:avLst/>
          </a:prstGeom>
          <a:noFill/>
        </p:spPr>
        <p:txBody>
          <a:bodyPr wrap="none" rtlCol="0">
            <a:spAutoFit/>
          </a:bodyPr>
          <a:lstStyle/>
          <a:p>
            <a:r>
              <a:rPr lang="en-RO" b="1" dirty="0">
                <a:solidFill>
                  <a:schemeClr val="tx2">
                    <a:lumMod val="50000"/>
                    <a:lumOff val="50000"/>
                  </a:schemeClr>
                </a:solidFill>
              </a:rPr>
              <a:t>Give yourself time</a:t>
            </a:r>
          </a:p>
        </p:txBody>
      </p:sp>
    </p:spTree>
    <p:extLst>
      <p:ext uri="{BB962C8B-B14F-4D97-AF65-F5344CB8AC3E}">
        <p14:creationId xmlns:p14="http://schemas.microsoft.com/office/powerpoint/2010/main" val="4044811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21FDA3-A871-71B8-80B3-62FE5FDE66DD}"/>
              </a:ext>
            </a:extLst>
          </p:cNvPr>
          <p:cNvSpPr txBox="1"/>
          <p:nvPr/>
        </p:nvSpPr>
        <p:spPr>
          <a:xfrm>
            <a:off x="9820643" y="365263"/>
            <a:ext cx="2253053" cy="553998"/>
          </a:xfrm>
          <a:prstGeom prst="rect">
            <a:avLst/>
          </a:prstGeom>
          <a:noFill/>
        </p:spPr>
        <p:txBody>
          <a:bodyPr wrap="none" rtlCol="0">
            <a:spAutoFit/>
          </a:bodyPr>
          <a:lstStyle/>
          <a:p>
            <a:r>
              <a:rPr lang="en-RO" sz="3000" dirty="0">
                <a:solidFill>
                  <a:schemeClr val="bg1"/>
                </a:solidFill>
                <a:latin typeface="+mj-lt"/>
              </a:rPr>
              <a:t>Portability</a:t>
            </a:r>
          </a:p>
        </p:txBody>
      </p:sp>
    </p:spTree>
    <p:extLst>
      <p:ext uri="{BB962C8B-B14F-4D97-AF65-F5344CB8AC3E}">
        <p14:creationId xmlns:p14="http://schemas.microsoft.com/office/powerpoint/2010/main" val="3125057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CA09105-342A-9E5C-6494-44D160AE4AC9}"/>
              </a:ext>
            </a:extLst>
          </p:cNvPr>
          <p:cNvSpPr txBox="1"/>
          <p:nvPr/>
        </p:nvSpPr>
        <p:spPr>
          <a:xfrm>
            <a:off x="9508085" y="461195"/>
            <a:ext cx="1233030" cy="553998"/>
          </a:xfrm>
          <a:prstGeom prst="rect">
            <a:avLst/>
          </a:prstGeom>
          <a:noFill/>
        </p:spPr>
        <p:txBody>
          <a:bodyPr wrap="none" rtlCol="0">
            <a:spAutoFit/>
          </a:bodyPr>
          <a:lstStyle/>
          <a:p>
            <a:r>
              <a:rPr lang="en-RO" sz="3000" dirty="0">
                <a:latin typeface="+mj-lt"/>
              </a:rPr>
              <a:t>Q&amp;A </a:t>
            </a:r>
          </a:p>
        </p:txBody>
      </p:sp>
      <p:sp>
        <p:nvSpPr>
          <p:cNvPr id="24" name="TextBox 23">
            <a:extLst>
              <a:ext uri="{FF2B5EF4-FFF2-40B4-BE49-F238E27FC236}">
                <a16:creationId xmlns:a16="http://schemas.microsoft.com/office/drawing/2014/main" id="{69CDD85D-CC6B-35F4-0F1A-3458D49914D5}"/>
              </a:ext>
            </a:extLst>
          </p:cNvPr>
          <p:cNvSpPr txBox="1"/>
          <p:nvPr/>
        </p:nvSpPr>
        <p:spPr>
          <a:xfrm>
            <a:off x="276225" y="1798082"/>
            <a:ext cx="3475118" cy="369332"/>
          </a:xfrm>
          <a:prstGeom prst="rect">
            <a:avLst/>
          </a:prstGeom>
          <a:noFill/>
        </p:spPr>
        <p:txBody>
          <a:bodyPr wrap="none" rtlCol="0">
            <a:spAutoFit/>
          </a:bodyPr>
          <a:lstStyle/>
          <a:p>
            <a:r>
              <a:rPr lang="en-RO" dirty="0"/>
              <a:t>Thank you for you attendance!</a:t>
            </a:r>
          </a:p>
        </p:txBody>
      </p:sp>
      <p:sp>
        <p:nvSpPr>
          <p:cNvPr id="25" name="TextBox 24">
            <a:extLst>
              <a:ext uri="{FF2B5EF4-FFF2-40B4-BE49-F238E27FC236}">
                <a16:creationId xmlns:a16="http://schemas.microsoft.com/office/drawing/2014/main" id="{941380C2-09B2-C544-1013-401A2E45778B}"/>
              </a:ext>
            </a:extLst>
          </p:cNvPr>
          <p:cNvSpPr txBox="1"/>
          <p:nvPr/>
        </p:nvSpPr>
        <p:spPr>
          <a:xfrm>
            <a:off x="276225" y="5784198"/>
            <a:ext cx="5606535" cy="1200329"/>
          </a:xfrm>
          <a:prstGeom prst="rect">
            <a:avLst/>
          </a:prstGeom>
          <a:noFill/>
        </p:spPr>
        <p:txBody>
          <a:bodyPr wrap="none" rtlCol="0">
            <a:spAutoFit/>
          </a:bodyPr>
          <a:lstStyle/>
          <a:p>
            <a:r>
              <a:rPr lang="en-RO" dirty="0"/>
              <a:t>GitHub Links: </a:t>
            </a:r>
          </a:p>
          <a:p>
            <a:r>
              <a:rPr lang="en-GB" dirty="0">
                <a:hlinkClick r:id="rId2"/>
              </a:rPr>
              <a:t>https://github.com/ghebu/noaptea-companiilor22</a:t>
            </a:r>
            <a:endParaRPr lang="en-GB" dirty="0"/>
          </a:p>
          <a:p>
            <a:r>
              <a:rPr lang="en-GB" dirty="0">
                <a:hlinkClick r:id="rId3"/>
              </a:rPr>
              <a:t>https://github.com/ghebu/MariusLaboratory</a:t>
            </a:r>
            <a:endParaRPr lang="en-RO" dirty="0"/>
          </a:p>
          <a:p>
            <a:endParaRPr lang="en-RO" dirty="0"/>
          </a:p>
        </p:txBody>
      </p:sp>
      <p:pic>
        <p:nvPicPr>
          <p:cNvPr id="6148" name="Picture 4" descr="Deschide fotografia">
            <a:extLst>
              <a:ext uri="{FF2B5EF4-FFF2-40B4-BE49-F238E27FC236}">
                <a16:creationId xmlns:a16="http://schemas.microsoft.com/office/drawing/2014/main" id="{CD693423-5DCD-E69E-80A1-B8B0AD3897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5590" y="1339389"/>
            <a:ext cx="6105525" cy="4581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795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5E17349-0124-51D8-E412-AAE1C4C5E0D9}"/>
              </a:ext>
            </a:extLst>
          </p:cNvPr>
          <p:cNvSpPr txBox="1"/>
          <p:nvPr/>
        </p:nvSpPr>
        <p:spPr>
          <a:xfrm>
            <a:off x="2325757" y="964096"/>
            <a:ext cx="1229824" cy="369332"/>
          </a:xfrm>
          <a:prstGeom prst="rect">
            <a:avLst/>
          </a:prstGeom>
          <a:noFill/>
        </p:spPr>
        <p:txBody>
          <a:bodyPr wrap="none" rtlCol="0">
            <a:spAutoFit/>
          </a:bodyPr>
          <a:lstStyle/>
          <a:p>
            <a:r>
              <a:rPr lang="en-RO" dirty="0"/>
              <a:t>Appendix</a:t>
            </a:r>
          </a:p>
        </p:txBody>
      </p:sp>
    </p:spTree>
    <p:extLst>
      <p:ext uri="{BB962C8B-B14F-4D97-AF65-F5344CB8AC3E}">
        <p14:creationId xmlns:p14="http://schemas.microsoft.com/office/powerpoint/2010/main" val="1480685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21FDA3-A871-71B8-80B3-62FE5FDE66DD}"/>
              </a:ext>
            </a:extLst>
          </p:cNvPr>
          <p:cNvSpPr txBox="1"/>
          <p:nvPr/>
        </p:nvSpPr>
        <p:spPr>
          <a:xfrm>
            <a:off x="6123287" y="514350"/>
            <a:ext cx="6068713" cy="553998"/>
          </a:xfrm>
          <a:prstGeom prst="rect">
            <a:avLst/>
          </a:prstGeom>
          <a:noFill/>
        </p:spPr>
        <p:txBody>
          <a:bodyPr wrap="none" rtlCol="0">
            <a:spAutoFit/>
          </a:bodyPr>
          <a:lstStyle/>
          <a:p>
            <a:r>
              <a:rPr lang="en-RO" sz="3000" dirty="0">
                <a:solidFill>
                  <a:schemeClr val="bg1"/>
                </a:solidFill>
                <a:latin typeface="+mj-lt"/>
              </a:rPr>
              <a:t>Terraform Recommendations</a:t>
            </a:r>
          </a:p>
        </p:txBody>
      </p:sp>
      <p:sp>
        <p:nvSpPr>
          <p:cNvPr id="10" name="TextBox 9">
            <a:extLst>
              <a:ext uri="{FF2B5EF4-FFF2-40B4-BE49-F238E27FC236}">
                <a16:creationId xmlns:a16="http://schemas.microsoft.com/office/drawing/2014/main" id="{0ED7E27C-696D-FEA6-8558-2FB05124A35A}"/>
              </a:ext>
            </a:extLst>
          </p:cNvPr>
          <p:cNvSpPr txBox="1"/>
          <p:nvPr/>
        </p:nvSpPr>
        <p:spPr>
          <a:xfrm>
            <a:off x="2190750" y="2667000"/>
            <a:ext cx="5583836" cy="3416320"/>
          </a:xfrm>
          <a:prstGeom prst="rect">
            <a:avLst/>
          </a:prstGeom>
          <a:noFill/>
        </p:spPr>
        <p:txBody>
          <a:bodyPr wrap="none" rtlCol="0">
            <a:spAutoFit/>
          </a:bodyPr>
          <a:lstStyle/>
          <a:p>
            <a:pPr marL="342900" indent="-342900">
              <a:buFont typeface="+mj-lt"/>
              <a:buAutoNum type="arabicPeriod"/>
            </a:pPr>
            <a:r>
              <a:rPr lang="en-US" dirty="0">
                <a:solidFill>
                  <a:schemeClr val="bg1"/>
                </a:solidFill>
              </a:rPr>
              <a:t>Terraform Remote State</a:t>
            </a:r>
          </a:p>
          <a:p>
            <a:pPr marL="742950" lvl="1" indent="-285750">
              <a:buFontTx/>
              <a:buChar char="-"/>
            </a:pPr>
            <a:r>
              <a:rPr lang="en-RO" dirty="0">
                <a:solidFill>
                  <a:schemeClr val="bg1"/>
                </a:solidFill>
              </a:rPr>
              <a:t>Versioning</a:t>
            </a:r>
          </a:p>
          <a:p>
            <a:pPr marL="742950" lvl="1" indent="-285750">
              <a:buFontTx/>
              <a:buChar char="-"/>
            </a:pPr>
            <a:r>
              <a:rPr lang="en-RO" dirty="0">
                <a:solidFill>
                  <a:schemeClr val="bg1"/>
                </a:solidFill>
              </a:rPr>
              <a:t>Harden the S3 Bucket with IAM/ACL policies.</a:t>
            </a:r>
          </a:p>
          <a:p>
            <a:pPr marL="742950" lvl="1" indent="-285750">
              <a:buFontTx/>
              <a:buChar char="-"/>
            </a:pPr>
            <a:r>
              <a:rPr lang="en-GB" dirty="0">
                <a:solidFill>
                  <a:schemeClr val="bg1"/>
                </a:solidFill>
              </a:rPr>
              <a:t>B</a:t>
            </a:r>
            <a:r>
              <a:rPr lang="en-RO" dirty="0">
                <a:solidFill>
                  <a:schemeClr val="bg1"/>
                </a:solidFill>
              </a:rPr>
              <a:t>ackend config during terraform init</a:t>
            </a:r>
          </a:p>
          <a:p>
            <a:pPr marL="342900" indent="-342900">
              <a:buFont typeface="+mj-lt"/>
              <a:buAutoNum type="arabicPeriod"/>
            </a:pPr>
            <a:r>
              <a:rPr lang="en-RO" dirty="0">
                <a:solidFill>
                  <a:schemeClr val="bg1"/>
                </a:solidFill>
              </a:rPr>
              <a:t>Keep it as DRY as possible</a:t>
            </a:r>
          </a:p>
          <a:p>
            <a:pPr marL="742950" lvl="1" indent="-285750">
              <a:buFontTx/>
              <a:buChar char="-"/>
            </a:pPr>
            <a:r>
              <a:rPr lang="en-RO" dirty="0">
                <a:solidFill>
                  <a:schemeClr val="bg1"/>
                </a:solidFill>
              </a:rPr>
              <a:t>Abuse the TF conditionals </a:t>
            </a:r>
          </a:p>
          <a:p>
            <a:pPr marL="1200150" lvl="2" indent="-285750">
              <a:buFont typeface="Arial" panose="020B0604020202020204" pitchFamily="34" charset="0"/>
              <a:buChar char="•"/>
            </a:pPr>
            <a:r>
              <a:rPr lang="en-GB" dirty="0">
                <a:solidFill>
                  <a:schemeClr val="bg1"/>
                </a:solidFill>
              </a:rPr>
              <a:t>F</a:t>
            </a:r>
            <a:r>
              <a:rPr lang="en-RO" dirty="0">
                <a:solidFill>
                  <a:schemeClr val="bg1"/>
                </a:solidFill>
              </a:rPr>
              <a:t>or_each</a:t>
            </a:r>
          </a:p>
          <a:p>
            <a:pPr marL="1200150" lvl="2" indent="-285750">
              <a:buFont typeface="Arial" panose="020B0604020202020204" pitchFamily="34" charset="0"/>
              <a:buChar char="•"/>
            </a:pPr>
            <a:r>
              <a:rPr lang="en-GB" dirty="0">
                <a:solidFill>
                  <a:schemeClr val="bg1"/>
                </a:solidFill>
              </a:rPr>
              <a:t>C</a:t>
            </a:r>
            <a:r>
              <a:rPr lang="en-RO" dirty="0">
                <a:solidFill>
                  <a:schemeClr val="bg1"/>
                </a:solidFill>
              </a:rPr>
              <a:t>ount</a:t>
            </a:r>
          </a:p>
          <a:p>
            <a:pPr marL="1200150" lvl="2" indent="-285750">
              <a:buFont typeface="Arial" panose="020B0604020202020204" pitchFamily="34" charset="0"/>
              <a:buChar char="•"/>
            </a:pPr>
            <a:r>
              <a:rPr lang="en-GB" dirty="0">
                <a:solidFill>
                  <a:schemeClr val="bg1"/>
                </a:solidFill>
              </a:rPr>
              <a:t>D</a:t>
            </a:r>
            <a:r>
              <a:rPr lang="en-RO" dirty="0">
                <a:solidFill>
                  <a:schemeClr val="bg1"/>
                </a:solidFill>
              </a:rPr>
              <a:t>ynamic blocks</a:t>
            </a:r>
          </a:p>
          <a:p>
            <a:pPr marL="1200150" lvl="2" indent="-285750">
              <a:buFont typeface="Arial" panose="020B0604020202020204" pitchFamily="34" charset="0"/>
              <a:buChar char="•"/>
            </a:pPr>
            <a:r>
              <a:rPr lang="en-RO" dirty="0">
                <a:solidFill>
                  <a:schemeClr val="bg1"/>
                </a:solidFill>
              </a:rPr>
              <a:t>Ternary operators</a:t>
            </a:r>
          </a:p>
          <a:p>
            <a:pPr marL="342900" indent="-342900">
              <a:buFont typeface="+mj-lt"/>
              <a:buAutoNum type="arabicPeriod"/>
            </a:pPr>
            <a:r>
              <a:rPr lang="en-RO" dirty="0">
                <a:solidFill>
                  <a:schemeClr val="bg1"/>
                </a:solidFill>
              </a:rPr>
              <a:t>Develop it with reusability in mind</a:t>
            </a:r>
          </a:p>
          <a:p>
            <a:pPr marL="285750" indent="-285750">
              <a:buFontTx/>
              <a:buChar char="-"/>
            </a:pPr>
            <a:endParaRPr lang="en-RO" dirty="0">
              <a:solidFill>
                <a:schemeClr val="bg1"/>
              </a:solidFill>
            </a:endParaRPr>
          </a:p>
        </p:txBody>
      </p:sp>
    </p:spTree>
    <p:extLst>
      <p:ext uri="{BB962C8B-B14F-4D97-AF65-F5344CB8AC3E}">
        <p14:creationId xmlns:p14="http://schemas.microsoft.com/office/powerpoint/2010/main" val="2567323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diagram&#10;&#10;Description automatically generated">
            <a:extLst>
              <a:ext uri="{FF2B5EF4-FFF2-40B4-BE49-F238E27FC236}">
                <a16:creationId xmlns:a16="http://schemas.microsoft.com/office/drawing/2014/main" id="{A473AC0F-C50D-BAFE-F415-F4B7D3FD6066}"/>
              </a:ext>
            </a:extLst>
          </p:cNvPr>
          <p:cNvPicPr>
            <a:picLocks noChangeAspect="1"/>
          </p:cNvPicPr>
          <p:nvPr/>
        </p:nvPicPr>
        <p:blipFill>
          <a:blip r:embed="rId2"/>
          <a:stretch>
            <a:fillRect/>
          </a:stretch>
        </p:blipFill>
        <p:spPr>
          <a:xfrm>
            <a:off x="623228" y="1175658"/>
            <a:ext cx="11425582" cy="5010538"/>
          </a:xfrm>
          <a:prstGeom prst="rect">
            <a:avLst/>
          </a:prstGeom>
        </p:spPr>
      </p:pic>
      <p:sp>
        <p:nvSpPr>
          <p:cNvPr id="27" name="TextBox 26">
            <a:extLst>
              <a:ext uri="{FF2B5EF4-FFF2-40B4-BE49-F238E27FC236}">
                <a16:creationId xmlns:a16="http://schemas.microsoft.com/office/drawing/2014/main" id="{90226DE6-F34F-9E38-3481-000B9E500034}"/>
              </a:ext>
            </a:extLst>
          </p:cNvPr>
          <p:cNvSpPr txBox="1"/>
          <p:nvPr/>
        </p:nvSpPr>
        <p:spPr>
          <a:xfrm>
            <a:off x="1834801" y="310981"/>
            <a:ext cx="8163325" cy="1015663"/>
          </a:xfrm>
          <a:prstGeom prst="rect">
            <a:avLst/>
          </a:prstGeom>
          <a:noFill/>
        </p:spPr>
        <p:txBody>
          <a:bodyPr wrap="none" rtlCol="0">
            <a:spAutoFit/>
          </a:bodyPr>
          <a:lstStyle/>
          <a:p>
            <a:r>
              <a:rPr lang="en-RO" sz="6000" b="1" dirty="0"/>
              <a:t>“Thou Art Demo God”</a:t>
            </a:r>
          </a:p>
        </p:txBody>
      </p:sp>
    </p:spTree>
    <p:extLst>
      <p:ext uri="{BB962C8B-B14F-4D97-AF65-F5344CB8AC3E}">
        <p14:creationId xmlns:p14="http://schemas.microsoft.com/office/powerpoint/2010/main" val="3961118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DE54-DBE8-F848-AE06-F506EA53B113}"/>
              </a:ext>
            </a:extLst>
          </p:cNvPr>
          <p:cNvSpPr>
            <a:spLocks noGrp="1"/>
          </p:cNvSpPr>
          <p:nvPr>
            <p:ph type="title"/>
          </p:nvPr>
        </p:nvSpPr>
        <p:spPr>
          <a:xfrm>
            <a:off x="10251323" y="478321"/>
            <a:ext cx="9767782" cy="449226"/>
          </a:xfrm>
        </p:spPr>
        <p:txBody>
          <a:bodyPr/>
          <a:lstStyle/>
          <a:p>
            <a:r>
              <a:rPr lang="en-US" sz="3000" dirty="0" err="1"/>
              <a:t>WhoAmI</a:t>
            </a:r>
            <a:endParaRPr lang="en-PT" sz="3000"/>
          </a:p>
        </p:txBody>
      </p:sp>
      <p:pic>
        <p:nvPicPr>
          <p:cNvPr id="1026" name="Picture 2">
            <a:extLst>
              <a:ext uri="{FF2B5EF4-FFF2-40B4-BE49-F238E27FC236}">
                <a16:creationId xmlns:a16="http://schemas.microsoft.com/office/drawing/2014/main" id="{9F5E0C78-2010-DD5A-3EEE-590C99E5D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407" y="5743028"/>
            <a:ext cx="1193800" cy="495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0C088E7-608B-BA90-8883-62A86E127B62}"/>
              </a:ext>
            </a:extLst>
          </p:cNvPr>
          <p:cNvSpPr txBox="1"/>
          <p:nvPr/>
        </p:nvSpPr>
        <p:spPr>
          <a:xfrm>
            <a:off x="3396344" y="2078688"/>
            <a:ext cx="5801588" cy="4247317"/>
          </a:xfrm>
          <a:prstGeom prst="rect">
            <a:avLst/>
          </a:prstGeom>
          <a:noFill/>
        </p:spPr>
        <p:txBody>
          <a:bodyPr wrap="none" rtlCol="0">
            <a:spAutoFit/>
          </a:bodyPr>
          <a:lstStyle/>
          <a:p>
            <a:pPr marL="285750" indent="-285750">
              <a:buFontTx/>
              <a:buChar char="-"/>
            </a:pPr>
            <a:r>
              <a:rPr lang="en-RO" dirty="0">
                <a:solidFill>
                  <a:schemeClr val="bg1"/>
                </a:solidFill>
              </a:rPr>
              <a:t>8y experienc</a:t>
            </a:r>
            <a:r>
              <a:rPr lang="en-GB" dirty="0">
                <a:solidFill>
                  <a:schemeClr val="bg1"/>
                </a:solidFill>
              </a:rPr>
              <a:t>e</a:t>
            </a:r>
            <a:r>
              <a:rPr lang="en-RO" dirty="0">
                <a:solidFill>
                  <a:schemeClr val="bg1"/>
                </a:solidFill>
              </a:rPr>
              <a:t> in IT</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4y experience as DevOps</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2y in Nagarro</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Mentored the first DevOps Internship in Nagarro</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AWS Certified</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Kubernetes Certified</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RedHat Certified</a:t>
            </a:r>
          </a:p>
          <a:p>
            <a:pPr marL="285750" indent="-285750">
              <a:buFontTx/>
              <a:buChar char="-"/>
            </a:pPr>
            <a:endParaRPr lang="en-RO" dirty="0">
              <a:solidFill>
                <a:schemeClr val="bg1"/>
              </a:solidFill>
            </a:endParaRPr>
          </a:p>
          <a:p>
            <a:pPr marL="285750" indent="-285750">
              <a:buFontTx/>
              <a:buChar char="-"/>
            </a:pPr>
            <a:endParaRPr lang="en-RO" dirty="0">
              <a:solidFill>
                <a:schemeClr val="bg1"/>
              </a:solidFill>
            </a:endParaRPr>
          </a:p>
        </p:txBody>
      </p:sp>
    </p:spTree>
    <p:extLst>
      <p:ext uri="{BB962C8B-B14F-4D97-AF65-F5344CB8AC3E}">
        <p14:creationId xmlns:p14="http://schemas.microsoft.com/office/powerpoint/2010/main" val="1024330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F24D4-FBCE-E33E-9747-5AF8773E2010}"/>
              </a:ext>
            </a:extLst>
          </p:cNvPr>
          <p:cNvSpPr>
            <a:spLocks noGrp="1"/>
          </p:cNvSpPr>
          <p:nvPr>
            <p:ph type="title"/>
          </p:nvPr>
        </p:nvSpPr>
        <p:spPr>
          <a:xfrm>
            <a:off x="10170361" y="544197"/>
            <a:ext cx="9767782" cy="449226"/>
          </a:xfrm>
        </p:spPr>
        <p:txBody>
          <a:bodyPr/>
          <a:lstStyle/>
          <a:p>
            <a:r>
              <a:rPr lang="en-RO" sz="3000" dirty="0"/>
              <a:t>Agenda</a:t>
            </a:r>
          </a:p>
        </p:txBody>
      </p:sp>
      <p:sp>
        <p:nvSpPr>
          <p:cNvPr id="4" name="TextBox 3">
            <a:extLst>
              <a:ext uri="{FF2B5EF4-FFF2-40B4-BE49-F238E27FC236}">
                <a16:creationId xmlns:a16="http://schemas.microsoft.com/office/drawing/2014/main" id="{5E161522-846E-D3A1-F176-202879F63BEB}"/>
              </a:ext>
            </a:extLst>
          </p:cNvPr>
          <p:cNvSpPr txBox="1"/>
          <p:nvPr/>
        </p:nvSpPr>
        <p:spPr>
          <a:xfrm>
            <a:off x="3513963" y="1764311"/>
            <a:ext cx="3273973" cy="4801314"/>
          </a:xfrm>
          <a:prstGeom prst="rect">
            <a:avLst/>
          </a:prstGeom>
          <a:noFill/>
        </p:spPr>
        <p:txBody>
          <a:bodyPr wrap="none" rtlCol="0">
            <a:spAutoFit/>
          </a:bodyPr>
          <a:lstStyle/>
          <a:p>
            <a:pPr marL="285750" indent="-285750">
              <a:buFontTx/>
              <a:buChar char="-"/>
            </a:pPr>
            <a:r>
              <a:rPr lang="en-RO" dirty="0">
                <a:solidFill>
                  <a:schemeClr val="bg1"/>
                </a:solidFill>
              </a:rPr>
              <a:t>Intro</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Why Nagarro?</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What is DevOps?</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Roadmap</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What are containers?</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What are Clouds made of?</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Cloud Security</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What is CICD?</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Demo</a:t>
            </a:r>
          </a:p>
        </p:txBody>
      </p:sp>
    </p:spTree>
    <p:extLst>
      <p:ext uri="{BB962C8B-B14F-4D97-AF65-F5344CB8AC3E}">
        <p14:creationId xmlns:p14="http://schemas.microsoft.com/office/powerpoint/2010/main" val="287418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5545-55D8-2E48-8D1B-B425CEC2FC74}"/>
              </a:ext>
            </a:extLst>
          </p:cNvPr>
          <p:cNvSpPr>
            <a:spLocks noGrp="1"/>
          </p:cNvSpPr>
          <p:nvPr>
            <p:ph type="title"/>
          </p:nvPr>
        </p:nvSpPr>
        <p:spPr>
          <a:xfrm>
            <a:off x="1883607" y="1990493"/>
            <a:ext cx="9767782" cy="2633221"/>
          </a:xfrm>
        </p:spPr>
        <p:txBody>
          <a:bodyPr/>
          <a:lstStyle/>
          <a:p>
            <a:r>
              <a:rPr lang="en-US" sz="1800" b="0" dirty="0">
                <a:latin typeface="+mn-lt"/>
              </a:rPr>
              <a:t>- *DevOps Community </a:t>
            </a:r>
            <a:br>
              <a:rPr lang="en-US" sz="1800" b="0" dirty="0">
                <a:latin typeface="+mn-lt"/>
              </a:rPr>
            </a:br>
            <a:br>
              <a:rPr lang="en-US" sz="1800" b="0" dirty="0">
                <a:latin typeface="+mn-lt"/>
              </a:rPr>
            </a:br>
            <a:r>
              <a:rPr lang="en-US" sz="1800" b="0" dirty="0">
                <a:latin typeface="+mn-lt"/>
              </a:rPr>
              <a:t>- Provides support on your learning path/career path</a:t>
            </a:r>
            <a:br>
              <a:rPr lang="en-US" sz="1800" b="0" dirty="0">
                <a:latin typeface="+mn-lt"/>
              </a:rPr>
            </a:br>
            <a:br>
              <a:rPr lang="en-US" sz="1800" b="0" dirty="0">
                <a:latin typeface="+mn-lt"/>
              </a:rPr>
            </a:br>
            <a:r>
              <a:rPr lang="en-US" sz="1800" b="0" dirty="0">
                <a:latin typeface="+mn-lt"/>
              </a:rPr>
              <a:t>- Plenty of projects to choose from with latest and greatest tech</a:t>
            </a:r>
            <a:br>
              <a:rPr lang="en-US" sz="1800" b="0" dirty="0">
                <a:latin typeface="+mn-lt"/>
              </a:rPr>
            </a:br>
            <a:br>
              <a:rPr lang="en-US" sz="1800" b="0" dirty="0">
                <a:latin typeface="+mn-lt"/>
              </a:rPr>
            </a:br>
            <a:r>
              <a:rPr lang="en-US" sz="1800" b="0" dirty="0">
                <a:latin typeface="+mn-lt"/>
              </a:rPr>
              <a:t>- All kinds of events (TB, Wine tasting, Community events, Parties, etc.)</a:t>
            </a:r>
            <a:br>
              <a:rPr lang="en-US" sz="1800" b="0" dirty="0">
                <a:latin typeface="+mn-lt"/>
              </a:rPr>
            </a:br>
            <a:br>
              <a:rPr lang="en-US" sz="1800" b="0" dirty="0">
                <a:latin typeface="+mn-lt"/>
              </a:rPr>
            </a:br>
            <a:r>
              <a:rPr lang="en-US" sz="1800" b="0" dirty="0">
                <a:latin typeface="+mn-lt"/>
              </a:rPr>
              <a:t>- Attending conferences</a:t>
            </a:r>
            <a:br>
              <a:rPr lang="en-US" sz="1800" b="0" dirty="0">
                <a:latin typeface="+mn-lt"/>
              </a:rPr>
            </a:br>
            <a:br>
              <a:rPr lang="en-US" sz="1800" b="0" dirty="0">
                <a:latin typeface="+mn-lt"/>
              </a:rPr>
            </a:br>
            <a:r>
              <a:rPr lang="en-US" sz="1800" b="0" dirty="0">
                <a:latin typeface="+mn-lt"/>
              </a:rPr>
              <a:t>- Flexibility (WFH, WFA)</a:t>
            </a:r>
            <a:br>
              <a:rPr lang="en-US" sz="1800" b="0" dirty="0">
                <a:latin typeface="+mn-lt"/>
              </a:rPr>
            </a:br>
            <a:br>
              <a:rPr lang="en-US" sz="1800" b="0" dirty="0">
                <a:latin typeface="+mn-lt"/>
              </a:rPr>
            </a:br>
            <a:endParaRPr lang="en-PT" sz="1800" b="0">
              <a:latin typeface="+mn-lt"/>
            </a:endParaRPr>
          </a:p>
        </p:txBody>
      </p:sp>
      <p:sp>
        <p:nvSpPr>
          <p:cNvPr id="5" name="Title 1">
            <a:extLst>
              <a:ext uri="{FF2B5EF4-FFF2-40B4-BE49-F238E27FC236}">
                <a16:creationId xmlns:a16="http://schemas.microsoft.com/office/drawing/2014/main" id="{6B377CB3-48B9-B5F2-425B-15185BA87F36}"/>
              </a:ext>
            </a:extLst>
          </p:cNvPr>
          <p:cNvSpPr txBox="1">
            <a:spLocks/>
          </p:cNvSpPr>
          <p:nvPr/>
        </p:nvSpPr>
        <p:spPr>
          <a:xfrm>
            <a:off x="9182175" y="491257"/>
            <a:ext cx="9767782" cy="449226"/>
          </a:xfrm>
          <a:prstGeom prst="rect">
            <a:avLst/>
          </a:prstGeom>
        </p:spPr>
        <p:txBody>
          <a:bodyPr vert="horz" lIns="91440" tIns="45720" rIns="91440" bIns="45720" rtlCol="0" anchor="ctr">
            <a:spAutoFit/>
          </a:bodyPr>
          <a:lstStyle>
            <a:lvl1pPr algn="l" defTabSz="914400" rtl="0" eaLnBrk="1" latinLnBrk="0" hangingPunct="1">
              <a:lnSpc>
                <a:spcPct val="70000"/>
              </a:lnSpc>
              <a:spcBef>
                <a:spcPct val="0"/>
              </a:spcBef>
              <a:buNone/>
              <a:defRPr sz="12000" b="1" i="0" kern="1200">
                <a:solidFill>
                  <a:schemeClr val="tx1"/>
                </a:solidFill>
                <a:latin typeface="Equip Extended" panose="02000503030000020004" pitchFamily="2" charset="77"/>
                <a:ea typeface="+mj-ea"/>
                <a:cs typeface="+mj-cs"/>
              </a:defRPr>
            </a:lvl1pPr>
          </a:lstStyle>
          <a:p>
            <a:r>
              <a:rPr lang="en-US" sz="3000" dirty="0"/>
              <a:t>Why Nagarro?</a:t>
            </a:r>
            <a:endParaRPr lang="en-PT" sz="3000"/>
          </a:p>
        </p:txBody>
      </p:sp>
    </p:spTree>
    <p:extLst>
      <p:ext uri="{BB962C8B-B14F-4D97-AF65-F5344CB8AC3E}">
        <p14:creationId xmlns:p14="http://schemas.microsoft.com/office/powerpoint/2010/main" val="421068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a:xfrm>
            <a:off x="8669107" y="420787"/>
            <a:ext cx="9767782" cy="483850"/>
          </a:xfrm>
        </p:spPr>
        <p:txBody>
          <a:bodyPr/>
          <a:lstStyle/>
          <a:p>
            <a:r>
              <a:rPr lang="en-US" sz="3000" dirty="0"/>
              <a:t>What is DevOps?</a:t>
            </a:r>
            <a:endParaRPr lang="en-PT" sz="3000"/>
          </a:p>
        </p:txBody>
      </p:sp>
      <p:pic>
        <p:nvPicPr>
          <p:cNvPr id="2050" name="Picture 2">
            <a:extLst>
              <a:ext uri="{FF2B5EF4-FFF2-40B4-BE49-F238E27FC236}">
                <a16:creationId xmlns:a16="http://schemas.microsoft.com/office/drawing/2014/main" id="{D0A9FA35-FBAB-EC42-F998-5BB1919DB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29" y="1315996"/>
            <a:ext cx="6510528" cy="47206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6268134-70CB-5AB8-C5A7-1FE7E9D6E046}"/>
              </a:ext>
            </a:extLst>
          </p:cNvPr>
          <p:cNvSpPr txBox="1"/>
          <p:nvPr/>
        </p:nvSpPr>
        <p:spPr>
          <a:xfrm>
            <a:off x="7499053" y="2799145"/>
            <a:ext cx="4272516" cy="1754326"/>
          </a:xfrm>
          <a:prstGeom prst="rect">
            <a:avLst/>
          </a:prstGeom>
          <a:noFill/>
        </p:spPr>
        <p:txBody>
          <a:bodyPr wrap="none" rtlCol="0">
            <a:spAutoFit/>
          </a:bodyPr>
          <a:lstStyle/>
          <a:p>
            <a:r>
              <a:rPr lang="en-RO" dirty="0"/>
              <a:t>“Jack of all trades, master of none”</a:t>
            </a:r>
          </a:p>
          <a:p>
            <a:endParaRPr lang="en-RO" dirty="0"/>
          </a:p>
          <a:p>
            <a:endParaRPr lang="en-RO" dirty="0"/>
          </a:p>
          <a:p>
            <a:r>
              <a:rPr lang="en-GB" b="1" dirty="0"/>
              <a:t>Recommendation</a:t>
            </a:r>
            <a:r>
              <a:rPr lang="en-RO" b="1" dirty="0"/>
              <a:t>: </a:t>
            </a:r>
          </a:p>
          <a:p>
            <a:r>
              <a:rPr lang="en-RO" dirty="0"/>
              <a:t>Develop a skill (Ops </a:t>
            </a:r>
            <a:r>
              <a:rPr lang="en-GB" dirty="0"/>
              <a:t>o</a:t>
            </a:r>
            <a:r>
              <a:rPr lang="en-RO" dirty="0"/>
              <a:t>r Dev) </a:t>
            </a:r>
            <a:r>
              <a:rPr lang="en-GB" dirty="0"/>
              <a:t>v</a:t>
            </a:r>
            <a:r>
              <a:rPr lang="en-RO" dirty="0"/>
              <a:t>ertically </a:t>
            </a:r>
          </a:p>
          <a:p>
            <a:r>
              <a:rPr lang="en-RO" dirty="0"/>
              <a:t>and then scale horizontally. </a:t>
            </a:r>
          </a:p>
        </p:txBody>
      </p:sp>
    </p:spTree>
    <p:extLst>
      <p:ext uri="{BB962C8B-B14F-4D97-AF65-F5344CB8AC3E}">
        <p14:creationId xmlns:p14="http://schemas.microsoft.com/office/powerpoint/2010/main" val="4289885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5D3F1-92CD-9148-BDEB-32A1BB55EF62}"/>
              </a:ext>
            </a:extLst>
          </p:cNvPr>
          <p:cNvSpPr>
            <a:spLocks noGrp="1"/>
          </p:cNvSpPr>
          <p:nvPr>
            <p:ph type="title"/>
          </p:nvPr>
        </p:nvSpPr>
        <p:spPr>
          <a:xfrm>
            <a:off x="8418004" y="557495"/>
            <a:ext cx="9767782" cy="483850"/>
          </a:xfrm>
        </p:spPr>
        <p:txBody>
          <a:bodyPr/>
          <a:lstStyle/>
          <a:p>
            <a:r>
              <a:rPr lang="en-US" sz="3000" dirty="0"/>
              <a:t>DevOps RoadMap</a:t>
            </a:r>
            <a:endParaRPr lang="en-PT" sz="3000"/>
          </a:p>
        </p:txBody>
      </p:sp>
      <p:sp>
        <p:nvSpPr>
          <p:cNvPr id="4" name="Text Placeholder 3">
            <a:extLst>
              <a:ext uri="{FF2B5EF4-FFF2-40B4-BE49-F238E27FC236}">
                <a16:creationId xmlns:a16="http://schemas.microsoft.com/office/drawing/2014/main" id="{E723EC14-C146-B34B-BFB0-A6181AF3A308}"/>
              </a:ext>
            </a:extLst>
          </p:cNvPr>
          <p:cNvSpPr>
            <a:spLocks noGrp="1"/>
          </p:cNvSpPr>
          <p:nvPr>
            <p:ph type="body" sz="quarter" idx="12"/>
          </p:nvPr>
        </p:nvSpPr>
        <p:spPr>
          <a:xfrm>
            <a:off x="8190273" y="5850997"/>
            <a:ext cx="9767782" cy="899015"/>
          </a:xfrm>
        </p:spPr>
        <p:txBody>
          <a:bodyPr/>
          <a:lstStyle/>
          <a:p>
            <a:r>
              <a:rPr lang="en-US" dirty="0">
                <a:hlinkClick r:id="rId2"/>
              </a:rPr>
              <a:t>https://roadmap.sh/devops</a:t>
            </a:r>
            <a:endParaRPr lang="en-US" dirty="0"/>
          </a:p>
          <a:p>
            <a:r>
              <a:rPr lang="en-GB" dirty="0">
                <a:hlinkClick r:id="rId3"/>
              </a:rPr>
              <a:t>https://landscape.cncf.io/</a:t>
            </a:r>
            <a:r>
              <a:rPr lang="en-US" dirty="0"/>
              <a:t> </a:t>
            </a:r>
            <a:endParaRPr lang="en-PT"/>
          </a:p>
        </p:txBody>
      </p:sp>
      <p:graphicFrame>
        <p:nvGraphicFramePr>
          <p:cNvPr id="5" name="Table 5">
            <a:extLst>
              <a:ext uri="{FF2B5EF4-FFF2-40B4-BE49-F238E27FC236}">
                <a16:creationId xmlns:a16="http://schemas.microsoft.com/office/drawing/2014/main" id="{13A5E461-3067-D024-E6CE-0B5F07D4F67D}"/>
              </a:ext>
            </a:extLst>
          </p:cNvPr>
          <p:cNvGraphicFramePr>
            <a:graphicFrameLocks noGrp="1"/>
          </p:cNvGraphicFramePr>
          <p:nvPr>
            <p:extLst>
              <p:ext uri="{D42A27DB-BD31-4B8C-83A1-F6EECF244321}">
                <p14:modId xmlns:p14="http://schemas.microsoft.com/office/powerpoint/2010/main" val="387854265"/>
              </p:ext>
            </p:extLst>
          </p:nvPr>
        </p:nvGraphicFramePr>
        <p:xfrm>
          <a:off x="1848464" y="1785701"/>
          <a:ext cx="3608439" cy="4348480"/>
        </p:xfrm>
        <a:graphic>
          <a:graphicData uri="http://schemas.openxmlformats.org/drawingml/2006/table">
            <a:tbl>
              <a:tblPr firstRow="1" bandRow="1">
                <a:tableStyleId>{5C22544A-7EE6-4342-B048-85BDC9FD1C3A}</a:tableStyleId>
              </a:tblPr>
              <a:tblGrid>
                <a:gridCol w="601955">
                  <a:extLst>
                    <a:ext uri="{9D8B030D-6E8A-4147-A177-3AD203B41FA5}">
                      <a16:colId xmlns:a16="http://schemas.microsoft.com/office/drawing/2014/main" val="3226880233"/>
                    </a:ext>
                  </a:extLst>
                </a:gridCol>
                <a:gridCol w="3006484">
                  <a:extLst>
                    <a:ext uri="{9D8B030D-6E8A-4147-A177-3AD203B41FA5}">
                      <a16:colId xmlns:a16="http://schemas.microsoft.com/office/drawing/2014/main" val="3101210359"/>
                    </a:ext>
                  </a:extLst>
                </a:gridCol>
              </a:tblGrid>
              <a:tr h="370840">
                <a:tc>
                  <a:txBody>
                    <a:bodyPr/>
                    <a:lstStyle/>
                    <a:p>
                      <a:pPr algn="ctr"/>
                      <a:r>
                        <a:rPr lang="en-RO" dirty="0"/>
                        <a:t>#</a:t>
                      </a:r>
                    </a:p>
                  </a:txBody>
                  <a:tcPr/>
                </a:tc>
                <a:tc>
                  <a:txBody>
                    <a:bodyPr/>
                    <a:lstStyle/>
                    <a:p>
                      <a:r>
                        <a:rPr lang="en-RO" dirty="0"/>
                        <a:t>DevOps Tracks</a:t>
                      </a:r>
                    </a:p>
                  </a:txBody>
                  <a:tcPr/>
                </a:tc>
                <a:extLst>
                  <a:ext uri="{0D108BD9-81ED-4DB2-BD59-A6C34878D82A}">
                    <a16:rowId xmlns:a16="http://schemas.microsoft.com/office/drawing/2014/main" val="3448610968"/>
                  </a:ext>
                </a:extLst>
              </a:tr>
              <a:tr h="370840">
                <a:tc>
                  <a:txBody>
                    <a:bodyPr/>
                    <a:lstStyle/>
                    <a:p>
                      <a:pPr algn="ctr"/>
                      <a:r>
                        <a:rPr lang="en-RO" dirty="0"/>
                        <a:t>1</a:t>
                      </a:r>
                    </a:p>
                  </a:txBody>
                  <a:tcPr/>
                </a:tc>
                <a:tc>
                  <a:txBody>
                    <a:bodyPr/>
                    <a:lstStyle/>
                    <a:p>
                      <a:r>
                        <a:rPr lang="en-RO" dirty="0"/>
                        <a:t>Networking</a:t>
                      </a:r>
                    </a:p>
                  </a:txBody>
                  <a:tcPr/>
                </a:tc>
                <a:extLst>
                  <a:ext uri="{0D108BD9-81ED-4DB2-BD59-A6C34878D82A}">
                    <a16:rowId xmlns:a16="http://schemas.microsoft.com/office/drawing/2014/main" val="4146192280"/>
                  </a:ext>
                </a:extLst>
              </a:tr>
              <a:tr h="370840">
                <a:tc>
                  <a:txBody>
                    <a:bodyPr/>
                    <a:lstStyle/>
                    <a:p>
                      <a:pPr algn="ctr"/>
                      <a:r>
                        <a:rPr lang="en-RO" dirty="0"/>
                        <a:t>2</a:t>
                      </a:r>
                    </a:p>
                  </a:txBody>
                  <a:tcPr/>
                </a:tc>
                <a:tc>
                  <a:txBody>
                    <a:bodyPr/>
                    <a:lstStyle/>
                    <a:p>
                      <a:r>
                        <a:rPr lang="en-RO" dirty="0"/>
                        <a:t>Linux</a:t>
                      </a:r>
                    </a:p>
                  </a:txBody>
                  <a:tcPr/>
                </a:tc>
                <a:extLst>
                  <a:ext uri="{0D108BD9-81ED-4DB2-BD59-A6C34878D82A}">
                    <a16:rowId xmlns:a16="http://schemas.microsoft.com/office/drawing/2014/main" val="1263452382"/>
                  </a:ext>
                </a:extLst>
              </a:tr>
              <a:tr h="370840">
                <a:tc>
                  <a:txBody>
                    <a:bodyPr/>
                    <a:lstStyle/>
                    <a:p>
                      <a:pPr algn="ctr"/>
                      <a:r>
                        <a:rPr lang="en-RO" dirty="0"/>
                        <a:t>3</a:t>
                      </a:r>
                    </a:p>
                  </a:txBody>
                  <a:tcPr/>
                </a:tc>
                <a:tc>
                  <a:txBody>
                    <a:bodyPr/>
                    <a:lstStyle/>
                    <a:p>
                      <a:r>
                        <a:rPr lang="en-RO" dirty="0"/>
                        <a:t>Programming</a:t>
                      </a:r>
                    </a:p>
                  </a:txBody>
                  <a:tcPr/>
                </a:tc>
                <a:extLst>
                  <a:ext uri="{0D108BD9-81ED-4DB2-BD59-A6C34878D82A}">
                    <a16:rowId xmlns:a16="http://schemas.microsoft.com/office/drawing/2014/main" val="169402702"/>
                  </a:ext>
                </a:extLst>
              </a:tr>
              <a:tr h="370840">
                <a:tc>
                  <a:txBody>
                    <a:bodyPr/>
                    <a:lstStyle/>
                    <a:p>
                      <a:pPr algn="ctr"/>
                      <a:r>
                        <a:rPr lang="en-RO" dirty="0"/>
                        <a:t>4</a:t>
                      </a:r>
                    </a:p>
                  </a:txBody>
                  <a:tcPr/>
                </a:tc>
                <a:tc>
                  <a:txBody>
                    <a:bodyPr/>
                    <a:lstStyle/>
                    <a:p>
                      <a:r>
                        <a:rPr lang="en-RO" dirty="0"/>
                        <a:t>Monitoring</a:t>
                      </a:r>
                    </a:p>
                  </a:txBody>
                  <a:tcPr/>
                </a:tc>
                <a:extLst>
                  <a:ext uri="{0D108BD9-81ED-4DB2-BD59-A6C34878D82A}">
                    <a16:rowId xmlns:a16="http://schemas.microsoft.com/office/drawing/2014/main" val="1924623906"/>
                  </a:ext>
                </a:extLst>
              </a:tr>
              <a:tr h="370840">
                <a:tc>
                  <a:txBody>
                    <a:bodyPr/>
                    <a:lstStyle/>
                    <a:p>
                      <a:pPr algn="ctr"/>
                      <a:r>
                        <a:rPr lang="en-RO" dirty="0"/>
                        <a:t>5</a:t>
                      </a:r>
                    </a:p>
                  </a:txBody>
                  <a:tcPr/>
                </a:tc>
                <a:tc>
                  <a:txBody>
                    <a:bodyPr/>
                    <a:lstStyle/>
                    <a:p>
                      <a:r>
                        <a:rPr lang="en-RO" dirty="0"/>
                        <a:t>Logging</a:t>
                      </a:r>
                    </a:p>
                  </a:txBody>
                  <a:tcPr/>
                </a:tc>
                <a:extLst>
                  <a:ext uri="{0D108BD9-81ED-4DB2-BD59-A6C34878D82A}">
                    <a16:rowId xmlns:a16="http://schemas.microsoft.com/office/drawing/2014/main" val="584374456"/>
                  </a:ext>
                </a:extLst>
              </a:tr>
              <a:tr h="370840">
                <a:tc>
                  <a:txBody>
                    <a:bodyPr/>
                    <a:lstStyle/>
                    <a:p>
                      <a:pPr algn="ctr"/>
                      <a:r>
                        <a:rPr lang="en-RO" dirty="0"/>
                        <a:t>6</a:t>
                      </a:r>
                    </a:p>
                  </a:txBody>
                  <a:tcPr/>
                </a:tc>
                <a:tc>
                  <a:txBody>
                    <a:bodyPr/>
                    <a:lstStyle/>
                    <a:p>
                      <a:r>
                        <a:rPr lang="en-RO" dirty="0"/>
                        <a:t>Cloud</a:t>
                      </a:r>
                    </a:p>
                  </a:txBody>
                  <a:tcPr/>
                </a:tc>
                <a:extLst>
                  <a:ext uri="{0D108BD9-81ED-4DB2-BD59-A6C34878D82A}">
                    <a16:rowId xmlns:a16="http://schemas.microsoft.com/office/drawing/2014/main" val="1402872671"/>
                  </a:ext>
                </a:extLst>
              </a:tr>
              <a:tr h="370840">
                <a:tc>
                  <a:txBody>
                    <a:bodyPr/>
                    <a:lstStyle/>
                    <a:p>
                      <a:pPr algn="ctr"/>
                      <a:r>
                        <a:rPr lang="en-RO" dirty="0"/>
                        <a:t>7</a:t>
                      </a:r>
                    </a:p>
                  </a:txBody>
                  <a:tcPr/>
                </a:tc>
                <a:tc>
                  <a:txBody>
                    <a:bodyPr/>
                    <a:lstStyle/>
                    <a:p>
                      <a:r>
                        <a:rPr lang="en-RO" dirty="0"/>
                        <a:t>Containerization</a:t>
                      </a:r>
                    </a:p>
                  </a:txBody>
                  <a:tcPr/>
                </a:tc>
                <a:extLst>
                  <a:ext uri="{0D108BD9-81ED-4DB2-BD59-A6C34878D82A}">
                    <a16:rowId xmlns:a16="http://schemas.microsoft.com/office/drawing/2014/main" val="1802291004"/>
                  </a:ext>
                </a:extLst>
              </a:tr>
              <a:tr h="370840">
                <a:tc>
                  <a:txBody>
                    <a:bodyPr/>
                    <a:lstStyle/>
                    <a:p>
                      <a:pPr algn="ctr"/>
                      <a:r>
                        <a:rPr lang="en-RO" dirty="0"/>
                        <a:t>8</a:t>
                      </a:r>
                    </a:p>
                  </a:txBody>
                  <a:tcPr/>
                </a:tc>
                <a:tc>
                  <a:txBody>
                    <a:bodyPr/>
                    <a:lstStyle/>
                    <a:p>
                      <a:r>
                        <a:rPr lang="en-RO" dirty="0"/>
                        <a:t>CICD</a:t>
                      </a:r>
                    </a:p>
                  </a:txBody>
                  <a:tcPr/>
                </a:tc>
                <a:extLst>
                  <a:ext uri="{0D108BD9-81ED-4DB2-BD59-A6C34878D82A}">
                    <a16:rowId xmlns:a16="http://schemas.microsoft.com/office/drawing/2014/main" val="133434729"/>
                  </a:ext>
                </a:extLst>
              </a:tr>
              <a:tr h="370840">
                <a:tc>
                  <a:txBody>
                    <a:bodyPr/>
                    <a:lstStyle/>
                    <a:p>
                      <a:pPr algn="ctr"/>
                      <a:r>
                        <a:rPr lang="en-RO" dirty="0"/>
                        <a:t>9</a:t>
                      </a:r>
                    </a:p>
                  </a:txBody>
                  <a:tcPr/>
                </a:tc>
                <a:tc>
                  <a:txBody>
                    <a:bodyPr/>
                    <a:lstStyle/>
                    <a:p>
                      <a:r>
                        <a:rPr lang="en-RO" dirty="0"/>
                        <a:t>IaC/Configuration Management</a:t>
                      </a:r>
                    </a:p>
                  </a:txBody>
                  <a:tcPr/>
                </a:tc>
                <a:extLst>
                  <a:ext uri="{0D108BD9-81ED-4DB2-BD59-A6C34878D82A}">
                    <a16:rowId xmlns:a16="http://schemas.microsoft.com/office/drawing/2014/main" val="2402185446"/>
                  </a:ext>
                </a:extLst>
              </a:tr>
              <a:tr h="370840">
                <a:tc>
                  <a:txBody>
                    <a:bodyPr/>
                    <a:lstStyle/>
                    <a:p>
                      <a:pPr algn="ctr"/>
                      <a:r>
                        <a:rPr lang="en-RO" dirty="0"/>
                        <a:t>10</a:t>
                      </a:r>
                    </a:p>
                  </a:txBody>
                  <a:tcPr/>
                </a:tc>
                <a:tc>
                  <a:txBody>
                    <a:bodyPr/>
                    <a:lstStyle/>
                    <a:p>
                      <a:r>
                        <a:rPr lang="en-RO" dirty="0"/>
                        <a:t>Git*</a:t>
                      </a:r>
                    </a:p>
                  </a:txBody>
                  <a:tcPr/>
                </a:tc>
                <a:extLst>
                  <a:ext uri="{0D108BD9-81ED-4DB2-BD59-A6C34878D82A}">
                    <a16:rowId xmlns:a16="http://schemas.microsoft.com/office/drawing/2014/main" val="432583785"/>
                  </a:ext>
                </a:extLst>
              </a:tr>
            </a:tbl>
          </a:graphicData>
        </a:graphic>
      </p:graphicFrame>
    </p:spTree>
    <p:extLst>
      <p:ext uri="{BB962C8B-B14F-4D97-AF65-F5344CB8AC3E}">
        <p14:creationId xmlns:p14="http://schemas.microsoft.com/office/powerpoint/2010/main" val="3869486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1DD2DC-946C-E547-BF12-14189AE04111}"/>
              </a:ext>
            </a:extLst>
          </p:cNvPr>
          <p:cNvSpPr>
            <a:spLocks noGrp="1"/>
          </p:cNvSpPr>
          <p:nvPr>
            <p:ph type="title"/>
          </p:nvPr>
        </p:nvSpPr>
        <p:spPr>
          <a:xfrm>
            <a:off x="7862830" y="528277"/>
            <a:ext cx="9767782" cy="483850"/>
          </a:xfrm>
        </p:spPr>
        <p:txBody>
          <a:bodyPr/>
          <a:lstStyle/>
          <a:p>
            <a:r>
              <a:rPr lang="en-US" sz="3000" dirty="0"/>
              <a:t>What are containers?</a:t>
            </a:r>
            <a:endParaRPr lang="en-PT" sz="3000"/>
          </a:p>
        </p:txBody>
      </p:sp>
      <p:pic>
        <p:nvPicPr>
          <p:cNvPr id="5" name="Picture 4">
            <a:extLst>
              <a:ext uri="{FF2B5EF4-FFF2-40B4-BE49-F238E27FC236}">
                <a16:creationId xmlns:a16="http://schemas.microsoft.com/office/drawing/2014/main" id="{F3B939A5-D025-B32B-16F0-F2ECC510F3E7}"/>
              </a:ext>
            </a:extLst>
          </p:cNvPr>
          <p:cNvPicPr>
            <a:picLocks noChangeAspect="1"/>
          </p:cNvPicPr>
          <p:nvPr/>
        </p:nvPicPr>
        <p:blipFill>
          <a:blip r:embed="rId2"/>
          <a:stretch>
            <a:fillRect/>
          </a:stretch>
        </p:blipFill>
        <p:spPr>
          <a:xfrm>
            <a:off x="1058496" y="1847014"/>
            <a:ext cx="4025900" cy="4711700"/>
          </a:xfrm>
          <a:prstGeom prst="rect">
            <a:avLst/>
          </a:prstGeom>
        </p:spPr>
      </p:pic>
      <p:pic>
        <p:nvPicPr>
          <p:cNvPr id="6" name="Picture 5">
            <a:extLst>
              <a:ext uri="{FF2B5EF4-FFF2-40B4-BE49-F238E27FC236}">
                <a16:creationId xmlns:a16="http://schemas.microsoft.com/office/drawing/2014/main" id="{D70CE498-A5CB-ACC5-5BFE-3DD5374032D2}"/>
              </a:ext>
            </a:extLst>
          </p:cNvPr>
          <p:cNvPicPr>
            <a:picLocks noChangeAspect="1"/>
          </p:cNvPicPr>
          <p:nvPr/>
        </p:nvPicPr>
        <p:blipFill>
          <a:blip r:embed="rId3"/>
          <a:stretch>
            <a:fillRect/>
          </a:stretch>
        </p:blipFill>
        <p:spPr>
          <a:xfrm>
            <a:off x="6726447" y="2888414"/>
            <a:ext cx="4051300" cy="3670300"/>
          </a:xfrm>
          <a:prstGeom prst="rect">
            <a:avLst/>
          </a:prstGeom>
        </p:spPr>
      </p:pic>
    </p:spTree>
    <p:extLst>
      <p:ext uri="{BB962C8B-B14F-4D97-AF65-F5344CB8AC3E}">
        <p14:creationId xmlns:p14="http://schemas.microsoft.com/office/powerpoint/2010/main" val="2504851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31E424-AE71-484F-942C-F1AEE08423A1}"/>
              </a:ext>
            </a:extLst>
          </p:cNvPr>
          <p:cNvSpPr>
            <a:spLocks noGrp="1"/>
          </p:cNvSpPr>
          <p:nvPr>
            <p:ph type="title"/>
          </p:nvPr>
        </p:nvSpPr>
        <p:spPr>
          <a:xfrm>
            <a:off x="6766663" y="210997"/>
            <a:ext cx="9767782" cy="483850"/>
          </a:xfrm>
        </p:spPr>
        <p:txBody>
          <a:bodyPr/>
          <a:lstStyle/>
          <a:p>
            <a:r>
              <a:rPr lang="en-US" sz="3000" dirty="0"/>
              <a:t>What are Clouds made of?</a:t>
            </a:r>
            <a:endParaRPr lang="en-PT" sz="3000"/>
          </a:p>
        </p:txBody>
      </p:sp>
      <p:sp>
        <p:nvSpPr>
          <p:cNvPr id="4" name="Text Placeholder 3">
            <a:extLst>
              <a:ext uri="{FF2B5EF4-FFF2-40B4-BE49-F238E27FC236}">
                <a16:creationId xmlns:a16="http://schemas.microsoft.com/office/drawing/2014/main" id="{B9252BAE-DA21-8E4B-B84F-335AD130BFF5}"/>
              </a:ext>
            </a:extLst>
          </p:cNvPr>
          <p:cNvSpPr>
            <a:spLocks noGrp="1"/>
          </p:cNvSpPr>
          <p:nvPr>
            <p:ph type="body" sz="quarter" idx="12"/>
          </p:nvPr>
        </p:nvSpPr>
        <p:spPr>
          <a:xfrm>
            <a:off x="6409762" y="1379184"/>
            <a:ext cx="9767782" cy="1242698"/>
          </a:xfrm>
        </p:spPr>
        <p:txBody>
          <a:bodyPr/>
          <a:lstStyle/>
          <a:p>
            <a:r>
              <a:rPr lang="en-US" sz="1800" dirty="0">
                <a:latin typeface="+mn-lt"/>
              </a:rPr>
              <a:t>Fun fact: </a:t>
            </a:r>
          </a:p>
          <a:p>
            <a:r>
              <a:rPr lang="en-US" sz="1800" dirty="0">
                <a:latin typeface="+mn-lt"/>
              </a:rPr>
              <a:t>- Debian distros are named after Toy Story characters.</a:t>
            </a:r>
          </a:p>
          <a:p>
            <a:endParaRPr lang="en-US" sz="1800" dirty="0">
              <a:latin typeface="+mn-lt"/>
            </a:endParaRPr>
          </a:p>
        </p:txBody>
      </p:sp>
      <p:pic>
        <p:nvPicPr>
          <p:cNvPr id="3074" name="Picture 2" descr="Cloud Talk - Imgflip">
            <a:extLst>
              <a:ext uri="{FF2B5EF4-FFF2-40B4-BE49-F238E27FC236}">
                <a16:creationId xmlns:a16="http://schemas.microsoft.com/office/drawing/2014/main" id="{4C4C8E78-A557-3E7B-9E4F-D5AE6E3DD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85" y="1379184"/>
            <a:ext cx="6026457" cy="40996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74E1EF3-17BA-076B-634E-3A547E6A209A}"/>
              </a:ext>
            </a:extLst>
          </p:cNvPr>
          <p:cNvPicPr>
            <a:picLocks noChangeAspect="1"/>
          </p:cNvPicPr>
          <p:nvPr/>
        </p:nvPicPr>
        <p:blipFill>
          <a:blip r:embed="rId3"/>
          <a:stretch>
            <a:fillRect/>
          </a:stretch>
        </p:blipFill>
        <p:spPr>
          <a:xfrm>
            <a:off x="6919528" y="2229769"/>
            <a:ext cx="3759338" cy="3429000"/>
          </a:xfrm>
          <a:prstGeom prst="rect">
            <a:avLst/>
          </a:prstGeom>
        </p:spPr>
      </p:pic>
      <p:sp>
        <p:nvSpPr>
          <p:cNvPr id="7" name="TextBox 6">
            <a:extLst>
              <a:ext uri="{FF2B5EF4-FFF2-40B4-BE49-F238E27FC236}">
                <a16:creationId xmlns:a16="http://schemas.microsoft.com/office/drawing/2014/main" id="{1CA70A0E-1CC0-BCD4-2923-7A29FB0D5361}"/>
              </a:ext>
            </a:extLst>
          </p:cNvPr>
          <p:cNvSpPr txBox="1"/>
          <p:nvPr/>
        </p:nvSpPr>
        <p:spPr>
          <a:xfrm>
            <a:off x="1192696" y="5658769"/>
            <a:ext cx="3582134" cy="646331"/>
          </a:xfrm>
          <a:prstGeom prst="rect">
            <a:avLst/>
          </a:prstGeom>
          <a:noFill/>
        </p:spPr>
        <p:txBody>
          <a:bodyPr wrap="none" rtlCol="0">
            <a:spAutoFit/>
          </a:bodyPr>
          <a:lstStyle/>
          <a:p>
            <a:r>
              <a:rPr lang="en-US" sz="1800" dirty="0">
                <a:solidFill>
                  <a:schemeClr val="bg1"/>
                </a:solidFill>
                <a:latin typeface="+mn-lt"/>
              </a:rPr>
              <a:t>Short answer: Managed services</a:t>
            </a:r>
            <a:endParaRPr lang="en-PT" sz="1800">
              <a:solidFill>
                <a:schemeClr val="bg1"/>
              </a:solidFill>
              <a:latin typeface="+mn-lt"/>
            </a:endParaRPr>
          </a:p>
          <a:p>
            <a:endParaRPr lang="en-RO" dirty="0">
              <a:solidFill>
                <a:schemeClr val="bg1"/>
              </a:solidFill>
            </a:endParaRPr>
          </a:p>
        </p:txBody>
      </p:sp>
    </p:spTree>
    <p:extLst>
      <p:ext uri="{BB962C8B-B14F-4D97-AF65-F5344CB8AC3E}">
        <p14:creationId xmlns:p14="http://schemas.microsoft.com/office/powerpoint/2010/main" val="1479290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1DD2DC-946C-E547-BF12-14189AE04111}"/>
              </a:ext>
            </a:extLst>
          </p:cNvPr>
          <p:cNvSpPr>
            <a:spLocks noGrp="1"/>
          </p:cNvSpPr>
          <p:nvPr>
            <p:ph type="title"/>
          </p:nvPr>
        </p:nvSpPr>
        <p:spPr>
          <a:xfrm>
            <a:off x="10208748" y="468884"/>
            <a:ext cx="9767782" cy="483850"/>
          </a:xfrm>
        </p:spPr>
        <p:txBody>
          <a:bodyPr/>
          <a:lstStyle/>
          <a:p>
            <a:r>
              <a:rPr lang="en-US" sz="3000" dirty="0"/>
              <a:t>Security</a:t>
            </a:r>
            <a:endParaRPr lang="en-PT" sz="3000"/>
          </a:p>
        </p:txBody>
      </p:sp>
      <p:sp>
        <p:nvSpPr>
          <p:cNvPr id="5" name="TextBox 4">
            <a:extLst>
              <a:ext uri="{FF2B5EF4-FFF2-40B4-BE49-F238E27FC236}">
                <a16:creationId xmlns:a16="http://schemas.microsoft.com/office/drawing/2014/main" id="{CF0238AD-6700-2ABA-FF08-C24AB40393C8}"/>
              </a:ext>
            </a:extLst>
          </p:cNvPr>
          <p:cNvSpPr txBox="1"/>
          <p:nvPr/>
        </p:nvSpPr>
        <p:spPr>
          <a:xfrm>
            <a:off x="910974" y="1669026"/>
            <a:ext cx="8730723" cy="3970318"/>
          </a:xfrm>
          <a:prstGeom prst="rect">
            <a:avLst/>
          </a:prstGeom>
          <a:noFill/>
        </p:spPr>
        <p:txBody>
          <a:bodyPr wrap="none" rtlCol="0">
            <a:spAutoFit/>
          </a:bodyPr>
          <a:lstStyle/>
          <a:p>
            <a:r>
              <a:rPr lang="en-RO" b="1" dirty="0"/>
              <a:t>Security recommendations in</a:t>
            </a:r>
            <a:r>
              <a:rPr lang="en-GB" b="1" dirty="0"/>
              <a:t> t</a:t>
            </a:r>
            <a:r>
              <a:rPr lang="en-RO" b="1" dirty="0"/>
              <a:t>he Cloud: </a:t>
            </a:r>
          </a:p>
          <a:p>
            <a:endParaRPr lang="en-RO" b="1" dirty="0"/>
          </a:p>
          <a:p>
            <a:pPr marL="285750" indent="-285750">
              <a:buFontTx/>
              <a:buChar char="-"/>
            </a:pPr>
            <a:r>
              <a:rPr lang="en-RO" dirty="0"/>
              <a:t>Strong password for root user.</a:t>
            </a:r>
          </a:p>
          <a:p>
            <a:pPr marL="285750" indent="-285750">
              <a:buFontTx/>
              <a:buChar char="-"/>
            </a:pPr>
            <a:r>
              <a:rPr lang="en-RO" dirty="0"/>
              <a:t>Enable MFA.</a:t>
            </a:r>
          </a:p>
          <a:p>
            <a:pPr marL="285750" indent="-285750">
              <a:buFontTx/>
              <a:buChar char="-"/>
            </a:pPr>
            <a:r>
              <a:rPr lang="en-RO" dirty="0"/>
              <a:t>Password expiration for users.</a:t>
            </a:r>
          </a:p>
          <a:p>
            <a:pPr marL="285750" indent="-285750">
              <a:buFontTx/>
              <a:buChar char="-"/>
            </a:pPr>
            <a:r>
              <a:rPr lang="en-RO" dirty="0"/>
              <a:t>Prevent password re-use.</a:t>
            </a:r>
          </a:p>
          <a:p>
            <a:pPr marL="285750" indent="-285750">
              <a:buFontTx/>
              <a:buChar char="-"/>
            </a:pPr>
            <a:r>
              <a:rPr lang="en-RO" dirty="0"/>
              <a:t>Use instance profiles/roles to manage permissions for users and AWS services.</a:t>
            </a:r>
          </a:p>
          <a:p>
            <a:pPr marL="285750" indent="-285750">
              <a:buFontTx/>
              <a:buChar char="-"/>
            </a:pPr>
            <a:r>
              <a:rPr lang="en-RO" dirty="0"/>
              <a:t>Create another user with the right permissions for your daily endeavours. </a:t>
            </a:r>
          </a:p>
          <a:p>
            <a:pPr marL="285750" indent="-285750">
              <a:buFontTx/>
              <a:buChar char="-"/>
            </a:pPr>
            <a:r>
              <a:rPr lang="en-GB" dirty="0"/>
              <a:t>The Principle of Least Privilege.</a:t>
            </a:r>
          </a:p>
          <a:p>
            <a:pPr marL="285750" indent="-285750">
              <a:buFontTx/>
              <a:buChar char="-"/>
            </a:pPr>
            <a:r>
              <a:rPr lang="en-RO" dirty="0"/>
              <a:t>Rotate passwords and API Keys.</a:t>
            </a:r>
          </a:p>
          <a:p>
            <a:pPr marL="285750" indent="-285750">
              <a:buFontTx/>
              <a:buChar char="-"/>
            </a:pPr>
            <a:r>
              <a:rPr lang="en-RO" dirty="0">
                <a:hlinkClick r:id="rId2"/>
              </a:rPr>
              <a:t>Shared respons</a:t>
            </a:r>
            <a:r>
              <a:rPr lang="en-GB" dirty="0" err="1">
                <a:hlinkClick r:id="rId2"/>
              </a:rPr>
              <a:t>i</a:t>
            </a:r>
            <a:r>
              <a:rPr lang="en-RO" dirty="0">
                <a:hlinkClick r:id="rId2"/>
              </a:rPr>
              <a:t>bility model</a:t>
            </a:r>
            <a:r>
              <a:rPr lang="en-RO" dirty="0"/>
              <a:t>.</a:t>
            </a:r>
          </a:p>
          <a:p>
            <a:pPr marL="285750" indent="-285750">
              <a:buFontTx/>
              <a:buChar char="-"/>
            </a:pPr>
            <a:r>
              <a:rPr lang="en-RO" dirty="0"/>
              <a:t>Check Trusted Advisor and Security Hub.</a:t>
            </a:r>
          </a:p>
          <a:p>
            <a:pPr marL="285750" indent="-285750">
              <a:buFontTx/>
              <a:buChar char="-"/>
            </a:pPr>
            <a:r>
              <a:rPr lang="en-RO" dirty="0">
                <a:hlinkClick r:id="rId3"/>
              </a:rPr>
              <a:t>Keep up to date with security threats </a:t>
            </a:r>
            <a:r>
              <a:rPr lang="en-RO" dirty="0"/>
              <a:t>.</a:t>
            </a:r>
          </a:p>
          <a:p>
            <a:endParaRPr lang="en-RO" dirty="0"/>
          </a:p>
        </p:txBody>
      </p:sp>
      <p:pic>
        <p:nvPicPr>
          <p:cNvPr id="4098" name="Picture 2" descr="AWS logo - VoiceFoundry">
            <a:extLst>
              <a:ext uri="{FF2B5EF4-FFF2-40B4-BE49-F238E27FC236}">
                <a16:creationId xmlns:a16="http://schemas.microsoft.com/office/drawing/2014/main" id="{6C123872-E3A2-A402-EE05-288C44645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116" y="6145160"/>
            <a:ext cx="777840" cy="43753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3E8A3A4-4DD9-7F90-1619-94E118A56A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3045" y="6076589"/>
            <a:ext cx="1988067" cy="57467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Google-Cloud-Platform-GCP-Logo - Serviops Solutions Inc.">
            <a:extLst>
              <a:ext uri="{FF2B5EF4-FFF2-40B4-BE49-F238E27FC236}">
                <a16:creationId xmlns:a16="http://schemas.microsoft.com/office/drawing/2014/main" id="{6B7D1067-79B8-97F8-6D2C-EE7D101B46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2865" y="5946877"/>
            <a:ext cx="1689020" cy="834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862039"/>
      </p:ext>
    </p:extLst>
  </p:cSld>
  <p:clrMapOvr>
    <a:masterClrMapping/>
  </p:clrMapOvr>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3 FINAL" id="{AA3FDFAD-A592-ED49-BB32-4D66864E00DF}" vid="{C2F359F4-F1AD-6E49-87A0-2AB2E01E7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01FE861CE26E64683C8A98AA5FFE606" ma:contentTypeVersion="10" ma:contentTypeDescription="Create a new document." ma:contentTypeScope="" ma:versionID="e99580803141bf7b6d9282ffc5e741e0">
  <xsd:schema xmlns:xsd="http://www.w3.org/2001/XMLSchema" xmlns:xs="http://www.w3.org/2001/XMLSchema" xmlns:p="http://schemas.microsoft.com/office/2006/metadata/properties" xmlns:ns2="5b340668-ff9d-41b6-8379-d9d4a4aecf71" xmlns:ns3="af7bd812-1c57-471f-b945-048d3bda8e45" targetNamespace="http://schemas.microsoft.com/office/2006/metadata/properties" ma:root="true" ma:fieldsID="be53369ca95f760237b1478f2b7156fe" ns2:_="" ns3:_="">
    <xsd:import namespace="5b340668-ff9d-41b6-8379-d9d4a4aecf71"/>
    <xsd:import namespace="af7bd812-1c57-471f-b945-048d3bda8e4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340668-ff9d-41b6-8379-d9d4a4aecf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7bd812-1c57-471f-b945-048d3bda8e4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2.xml><?xml version="1.0" encoding="utf-8"?>
<ds:datastoreItem xmlns:ds="http://schemas.openxmlformats.org/officeDocument/2006/customXml" ds:itemID="{C3EE046E-C06A-4B82-B74E-28C8790444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340668-ff9d-41b6-8379-d9d4a4aecf71"/>
    <ds:schemaRef ds:uri="af7bd812-1c57-471f-b945-048d3bda8e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7495CFF-C2E2-463C-A629-D1945A4107A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Template>
  <TotalTime>18562</TotalTime>
  <Words>636</Words>
  <Application>Microsoft Macintosh PowerPoint</Application>
  <PresentationFormat>Widescreen</PresentationFormat>
  <Paragraphs>135</Paragraphs>
  <Slides>16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Wingdings</vt:lpstr>
      <vt:lpstr>Calibri</vt:lpstr>
      <vt:lpstr>Equip Extended Medium</vt:lpstr>
      <vt:lpstr>Equip Medium</vt:lpstr>
      <vt:lpstr>Equip Extended</vt:lpstr>
      <vt:lpstr>Equip Light</vt:lpstr>
      <vt:lpstr>Arial</vt:lpstr>
      <vt:lpstr>Equip Extended Light</vt:lpstr>
      <vt:lpstr>Equip Extended ExtraBold</vt:lpstr>
      <vt:lpstr>Equip</vt:lpstr>
      <vt:lpstr>Equip Extended Thin</vt:lpstr>
      <vt:lpstr>Office</vt:lpstr>
      <vt:lpstr>Introduction To DevOps</vt:lpstr>
      <vt:lpstr>WhoAmI</vt:lpstr>
      <vt:lpstr>Agenda</vt:lpstr>
      <vt:lpstr>- *DevOps Community   - Provides support on your learning path/career path  - Plenty of projects to choose from with latest and greatest tech  - All kinds of events (TB, Wine tasting, Community events, Parties, etc.)  - Attending conferences  - Flexibility (WFH, WFA)  </vt:lpstr>
      <vt:lpstr>What is DevOps?</vt:lpstr>
      <vt:lpstr>DevOps RoadMap</vt:lpstr>
      <vt:lpstr>What are containers?</vt:lpstr>
      <vt:lpstr>What are Clouds made of?</vt:lpstr>
      <vt:lpstr>Security</vt:lpstr>
      <vt:lpstr>What is CICD?</vt:lpstr>
      <vt:lpstr>Learning hacks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DevOps</dc:title>
  <dc:creator>Marius Ghebuta</dc:creator>
  <cp:lastModifiedBy>Marius Ghebuta</cp:lastModifiedBy>
  <cp:revision>47</cp:revision>
  <dcterms:created xsi:type="dcterms:W3CDTF">2022-09-27T13:45:45Z</dcterms:created>
  <dcterms:modified xsi:type="dcterms:W3CDTF">2023-10-20T12:24:47Z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0x010100E01FE861CE26E64683C8A98AA5FFE606</vt:lpwstr>
  </property>
</Properties>
</file>